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20"/>
  </p:handoutMasterIdLst>
  <p:sldIdLst>
    <p:sldId id="305" r:id="rId2"/>
    <p:sldId id="310" r:id="rId3"/>
    <p:sldId id="306" r:id="rId4"/>
    <p:sldId id="307" r:id="rId5"/>
    <p:sldId id="308" r:id="rId6"/>
    <p:sldId id="256" r:id="rId7"/>
    <p:sldId id="288" r:id="rId8"/>
    <p:sldId id="309" r:id="rId9"/>
    <p:sldId id="298" r:id="rId10"/>
    <p:sldId id="280" r:id="rId11"/>
    <p:sldId id="302" r:id="rId12"/>
    <p:sldId id="286" r:id="rId13"/>
    <p:sldId id="311" r:id="rId14"/>
    <p:sldId id="295" r:id="rId15"/>
    <p:sldId id="277" r:id="rId16"/>
    <p:sldId id="304" r:id="rId17"/>
    <p:sldId id="265" r:id="rId18"/>
    <p:sldId id="29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72D4"/>
    <a:srgbClr val="240933"/>
    <a:srgbClr val="500E52"/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1" autoAdjust="0"/>
    <p:restoredTop sz="98221" autoAdjust="0"/>
  </p:normalViewPr>
  <p:slideViewPr>
    <p:cSldViewPr snapToGrid="0">
      <p:cViewPr>
        <p:scale>
          <a:sx n="62" d="100"/>
          <a:sy n="62" d="100"/>
        </p:scale>
        <p:origin x="-138" y="-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2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6CEBA-37D9-4BCC-A869-7A87DA03F913}" type="datetimeFigureOut">
              <a:rPr lang="es-AR" smtClean="0"/>
              <a:t>26/6/2025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9D8E2-EA2D-4CE1-83C3-9C8D80BEDB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65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/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openxmlformats.org/officeDocument/2006/relationships/image" Target="../media/image39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mp"/><Relationship Id="rId3" Type="http://schemas.openxmlformats.org/officeDocument/2006/relationships/image" Target="../media/image7.png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microsoft.com/office/2007/relationships/hdphoto" Target="../media/hdphoto9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microsoft.com/office/2007/relationships/hdphoto" Target="../media/hdphoto8.wdp"/><Relationship Id="rId4" Type="http://schemas.openxmlformats.org/officeDocument/2006/relationships/image" Target="../media/image44.png"/><Relationship Id="rId9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mp"/><Relationship Id="rId13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12" Type="http://schemas.openxmlformats.org/officeDocument/2006/relationships/image" Target="../media/image5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mp"/><Relationship Id="rId11" Type="http://schemas.openxmlformats.org/officeDocument/2006/relationships/image" Target="../media/image56.tmp"/><Relationship Id="rId5" Type="http://schemas.openxmlformats.org/officeDocument/2006/relationships/image" Target="../media/image50.tmp"/><Relationship Id="rId10" Type="http://schemas.openxmlformats.org/officeDocument/2006/relationships/image" Target="../media/image55.tmp"/><Relationship Id="rId4" Type="http://schemas.openxmlformats.org/officeDocument/2006/relationships/image" Target="../media/image49.tmp"/><Relationship Id="rId9" Type="http://schemas.openxmlformats.org/officeDocument/2006/relationships/image" Target="../media/image54.tmp"/><Relationship Id="rId1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0.tmp"/><Relationship Id="rId7" Type="http://schemas.openxmlformats.org/officeDocument/2006/relationships/image" Target="../media/image5.png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tmp"/><Relationship Id="rId5" Type="http://schemas.openxmlformats.org/officeDocument/2006/relationships/image" Target="../media/image62.tmp"/><Relationship Id="rId4" Type="http://schemas.openxmlformats.org/officeDocument/2006/relationships/image" Target="../media/image61.tmp"/><Relationship Id="rId9" Type="http://schemas.openxmlformats.org/officeDocument/2006/relationships/image" Target="../media/image6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microsoft.com/office/2007/relationships/hdphoto" Target="../media/hdphoto12.wdp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microsoft.com/office/2007/relationships/hdphoto" Target="../media/hdphoto14.wdp"/><Relationship Id="rId7" Type="http://schemas.openxmlformats.org/officeDocument/2006/relationships/image" Target="../media/image11.jpg"/><Relationship Id="rId12" Type="http://schemas.openxmlformats.org/officeDocument/2006/relationships/image" Target="../media/image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5.pn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4.jpg"/><Relationship Id="rId4" Type="http://schemas.openxmlformats.org/officeDocument/2006/relationships/image" Target="../media/image9.jpe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hyperlink" Target="https://disponibilizacionweb.onrender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7.png"/><Relationship Id="rId3" Type="http://schemas.openxmlformats.org/officeDocument/2006/relationships/image" Target="../media/image7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microsoft.com/office/2007/relationships/hdphoto" Target="../media/hdphoto5.wdp"/><Relationship Id="rId2" Type="http://schemas.openxmlformats.org/officeDocument/2006/relationships/image" Target="../media/image5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1DAE">
                <a:alpha val="63000"/>
                <a:lumMod val="99000"/>
                <a:lumOff val="1000"/>
              </a:srgbClr>
            </a:gs>
            <a:gs pos="28000">
              <a:srgbClr val="00B0F0">
                <a:lumMod val="73000"/>
              </a:srgbClr>
            </a:gs>
            <a:gs pos="62000">
              <a:srgbClr val="181CC7">
                <a:lumMod val="75000"/>
              </a:srgbClr>
            </a:gs>
            <a:gs pos="81000">
              <a:srgbClr val="7005D4">
                <a:lumMod val="70000"/>
              </a:srgbClr>
            </a:gs>
            <a:gs pos="100000">
              <a:srgbClr val="240933"/>
            </a:gs>
            <a:gs pos="100000">
              <a:srgbClr val="C234AE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2618339" y="580333"/>
            <a:ext cx="6847953" cy="1509721"/>
            <a:chOff x="0" y="411659"/>
            <a:chExt cx="4715991" cy="3904161"/>
          </a:xfrm>
        </p:grpSpPr>
        <p:sp>
          <p:nvSpPr>
            <p:cNvPr id="7" name="6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7 Rectángulo"/>
            <p:cNvSpPr/>
            <p:nvPr/>
          </p:nvSpPr>
          <p:spPr>
            <a:xfrm>
              <a:off x="0" y="411659"/>
              <a:ext cx="4715991" cy="3904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AR" sz="1400" kern="1200" dirty="0"/>
            </a:p>
          </p:txBody>
        </p:sp>
      </p:grpSp>
      <p:sp>
        <p:nvSpPr>
          <p:cNvPr id="9" name="8 Rectángulo"/>
          <p:cNvSpPr/>
          <p:nvPr/>
        </p:nvSpPr>
        <p:spPr>
          <a:xfrm>
            <a:off x="2732135" y="809300"/>
            <a:ext cx="6620363" cy="106558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itulo"/>
          <p:cNvSpPr/>
          <p:nvPr/>
        </p:nvSpPr>
        <p:spPr>
          <a:xfrm>
            <a:off x="0" y="703944"/>
            <a:ext cx="121919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Bienvenidos</a:t>
            </a:r>
            <a:endParaRPr lang="es-ES" sz="72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08" l="0" r="100000">
                        <a14:foregroundMark x1="37695" y1="42839" x2="64844" y2="44792"/>
                        <a14:foregroundMark x1="40039" y1="28906" x2="59180" y2="28841"/>
                        <a14:foregroundMark x1="58008" y1="61133" x2="59473" y2="75000"/>
                        <a14:foregroundMark x1="46582" y1="61784" x2="46094" y2="73958"/>
                        <a14:foregroundMark x1="46680" y1="61849" x2="46289" y2="74023"/>
                        <a14:backgroundMark x1="11328" y1="18555" x2="91309" y2="18099"/>
                        <a14:backgroundMark x1="33789" y1="28581" x2="72754" y2="28581"/>
                        <a14:backgroundMark x1="85547" y1="22852" x2="85547" y2="14974"/>
                        <a14:backgroundMark x1="77051" y1="28320" x2="66699" y2="27604"/>
                        <a14:backgroundMark x1="13477" y1="22852" x2="13477" y2="16667"/>
                        <a14:backgroundMark x1="21094" y1="27474" x2="22656" y2="28906"/>
                        <a14:backgroundMark x1="77344" y1="29167" x2="79492" y2="26953"/>
                        <a14:backgroundMark x1="84961" y1="23372" x2="87207" y2="23633"/>
                        <a14:backgroundMark x1="12695" y1="23633" x2="15430" y2="23112"/>
                        <a14:backgroundMark x1="59766" y1="74935" x2="60742" y2="74219"/>
                        <a14:backgroundMark x1="58594" y1="61263" x2="58594" y2="63281"/>
                        <a14:backgroundMark x1="58594" y1="63151" x2="59668" y2="74674"/>
                        <a14:backgroundMark x1="51855" y1="77734" x2="51367" y2="61393"/>
                        <a14:backgroundMark x1="46582" y1="73893" x2="46777" y2="61719"/>
                        <a14:backgroundMark x1="38379" y1="74479" x2="39453" y2="62044"/>
                        <a14:backgroundMark x1="46680" y1="74609" x2="46289" y2="7382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77" y="-74716"/>
            <a:ext cx="5034644" cy="7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25628" y="1307780"/>
            <a:ext cx="8227872" cy="4090184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8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15" name="14 Rectángulo"/>
          <p:cNvSpPr/>
          <p:nvPr/>
        </p:nvSpPr>
        <p:spPr>
          <a:xfrm>
            <a:off x="908507" y="3506741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931911" y="1671605"/>
            <a:ext cx="7862113" cy="156627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Rectángulo"/>
          <p:cNvSpPr/>
          <p:nvPr/>
        </p:nvSpPr>
        <p:spPr>
          <a:xfrm>
            <a:off x="931911" y="1697081"/>
            <a:ext cx="7838709" cy="15407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 algn="ctr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EQUIPO </a:t>
            </a:r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DE TRABAJO DAÑADO</a:t>
            </a:r>
          </a:p>
          <a:p>
            <a:pPr lvl="2" algn="ctr"/>
            <a:endParaRPr lang="es-ES" dirty="0">
              <a:latin typeface="Nasalization" pitchFamily="34" charset="0"/>
            </a:endParaRPr>
          </a:p>
          <a:p>
            <a:pPr lvl="2" algn="ctr"/>
            <a:r>
              <a:rPr lang="es-ES" dirty="0" smtClean="0">
                <a:latin typeface="Nasalization" pitchFamily="34" charset="0"/>
              </a:rPr>
              <a:t>utilizar </a:t>
            </a:r>
            <a:r>
              <a:rPr lang="es-ES" dirty="0">
                <a:latin typeface="Nasalization" pitchFamily="34" charset="0"/>
              </a:rPr>
              <a:t>los equipos de la universidad para poder seguir trabajando en el </a:t>
            </a:r>
            <a:r>
              <a:rPr lang="es-ES" dirty="0" smtClean="0">
                <a:latin typeface="Nasalization" pitchFamily="34" charset="0"/>
              </a:rPr>
              <a:t>proyecto.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931911" y="3541467"/>
            <a:ext cx="7838710" cy="15315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lvl="1" algn="ctr"/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Sobre </a:t>
            </a:r>
            <a:r>
              <a:rPr lang="es-E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Nasalization" pitchFamily="34" charset="0"/>
              </a:rPr>
              <a:t>carga de trabajo</a:t>
            </a:r>
          </a:p>
          <a:p>
            <a:pPr lvl="2" algn="ctr"/>
            <a:endParaRPr lang="es-ES" dirty="0" smtClean="0">
              <a:latin typeface="Nasalization" pitchFamily="34" charset="0"/>
            </a:endParaRPr>
          </a:p>
          <a:p>
            <a:pPr lvl="2" algn="ctr"/>
            <a:r>
              <a:rPr lang="es-ES" dirty="0">
                <a:latin typeface="Nasalization" pitchFamily="34" charset="0"/>
              </a:rPr>
              <a:t>Hacer una </a:t>
            </a:r>
            <a:r>
              <a:rPr lang="es-ES" dirty="0" smtClean="0">
                <a:latin typeface="Nasalization" pitchFamily="34" charset="0"/>
              </a:rPr>
              <a:t>distribución </a:t>
            </a:r>
            <a:r>
              <a:rPr lang="es-ES" dirty="0">
                <a:latin typeface="Nasalization" pitchFamily="34" charset="0"/>
              </a:rPr>
              <a:t>de tareas de forma equilibrada al inicio de cada Sprint.</a:t>
            </a:r>
          </a:p>
        </p:txBody>
      </p:sp>
      <p:sp>
        <p:nvSpPr>
          <p:cNvPr id="11" name="titulo"/>
          <p:cNvSpPr/>
          <p:nvPr/>
        </p:nvSpPr>
        <p:spPr>
          <a:xfrm>
            <a:off x="-16329" y="14527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RIESGOS REDUCIDOS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5" y="1792617"/>
            <a:ext cx="3605347" cy="36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04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4211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RIESGO SPRINT 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46" y="843735"/>
            <a:ext cx="6363588" cy="56681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Mascota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9" b="94141" l="2344" r="98730">
                        <a14:foregroundMark x1="58887" y1="17969" x2="90234" y2="42676"/>
                        <a14:foregroundMark x1="75293" y1="17969" x2="88867" y2="28613"/>
                        <a14:foregroundMark x1="89063" y1="7715" x2="89063" y2="7715"/>
                        <a14:foregroundMark x1="10352" y1="15234" x2="10352" y2="15234"/>
                        <a14:foregroundMark x1="15625" y1="78223" x2="15625" y2="78223"/>
                        <a14:foregroundMark x1="5371" y1="48145" x2="5371" y2="48145"/>
                        <a14:foregroundMark x1="76855" y1="74023" x2="76855" y2="7402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4" y="2454861"/>
            <a:ext cx="2253987" cy="22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99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77913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NIVELES DE EXPOSICIÓN AL RIESGO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2" name="1 Imagen" descr="Recorte de pantalla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1" y="1229780"/>
            <a:ext cx="8030696" cy="4963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0" y="1242873"/>
            <a:ext cx="8030697" cy="4959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" b="96582" l="0" r="100000">
                        <a14:foregroundMark x1="89844" y1="9277" x2="89844" y2="9277"/>
                        <a14:foregroundMark x1="66602" y1="76953" x2="66602" y2="76953"/>
                        <a14:foregroundMark x1="13086" y1="73438" x2="13086" y2="73438"/>
                        <a14:foregroundMark x1="4590" y1="47363" x2="4590" y2="47363"/>
                        <a14:foregroundMark x1="9375" y1="19141" x2="9375" y2="19141"/>
                        <a14:foregroundMark x1="57715" y1="16797" x2="88867" y2="52930"/>
                        <a14:foregroundMark x1="64453" y1="18164" x2="88086" y2="32031"/>
                        <a14:foregroundMark x1="84180" y1="52344" x2="6933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" y="2361806"/>
            <a:ext cx="2239510" cy="2239510"/>
          </a:xfrm>
          <a:prstGeom prst="rect">
            <a:avLst/>
          </a:prstGeom>
        </p:spPr>
      </p:pic>
      <p:sp>
        <p:nvSpPr>
          <p:cNvPr id="10" name="9 Elipse"/>
          <p:cNvSpPr/>
          <p:nvPr/>
        </p:nvSpPr>
        <p:spPr>
          <a:xfrm>
            <a:off x="3084394" y="4765025"/>
            <a:ext cx="491321" cy="462642"/>
          </a:xfrm>
          <a:prstGeom prst="ellipse">
            <a:avLst/>
          </a:prstGeom>
          <a:noFill/>
          <a:ln w="53975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99" y="1242873"/>
            <a:ext cx="1800476" cy="221963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99026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9 0.01713 L 0.09092 -0.1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0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8 -0.1625 L 0.18086 -0.304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86 -0.30416 L 0.27304 -0.2569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04 -0.25694 L 0.36289 -0.1486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91 -0.14867 L 0.44862 -0.0594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6" y="44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61 -0.05942 L 0.54474 0.0238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7" y="4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4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5" name="Rectángulo 3"/>
          <p:cNvSpPr/>
          <p:nvPr/>
        </p:nvSpPr>
        <p:spPr>
          <a:xfrm>
            <a:off x="-1" y="72539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BUG</a:t>
            </a:r>
            <a:endParaRPr lang="es-ES" sz="4800" dirty="0" smtClean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672020" y="1110418"/>
            <a:ext cx="6847953" cy="2294905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6 Rectángulo"/>
          <p:cNvSpPr/>
          <p:nvPr/>
        </p:nvSpPr>
        <p:spPr>
          <a:xfrm>
            <a:off x="3719599" y="1594887"/>
            <a:ext cx="4927663" cy="133608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800" dirty="0"/>
          </a:p>
        </p:txBody>
      </p:sp>
      <p:sp>
        <p:nvSpPr>
          <p:cNvPr id="8" name="7 Rectángulo"/>
          <p:cNvSpPr/>
          <p:nvPr/>
        </p:nvSpPr>
        <p:spPr>
          <a:xfrm>
            <a:off x="3719600" y="1908986"/>
            <a:ext cx="49276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 smtClean="0">
                <a:latin typeface="Nasalization" pitchFamily="34" charset="0"/>
              </a:rPr>
              <a:t>¿Qué es Un Bug?</a:t>
            </a:r>
            <a:endParaRPr lang="es-AR" sz="4000" dirty="0" smtClean="0">
              <a:latin typeface="Nasalization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8" y="1797505"/>
            <a:ext cx="2553822" cy="2553822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2672019" y="3880469"/>
            <a:ext cx="6847953" cy="2294905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9 Rectángulo"/>
          <p:cNvSpPr/>
          <p:nvPr/>
        </p:nvSpPr>
        <p:spPr>
          <a:xfrm>
            <a:off x="3279450" y="4067397"/>
            <a:ext cx="2640721" cy="19510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8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52" l="4729" r="98992">
                        <a14:foregroundMark x1="39845" y1="18763" x2="58760" y2="19270"/>
                        <a14:foregroundMark x1="41705" y1="40669" x2="40000" y2="26775"/>
                        <a14:foregroundMark x1="41318" y1="15112" x2="40775" y2="15112"/>
                        <a14:foregroundMark x1="45969" y1="14807" x2="47829" y2="15314"/>
                        <a14:foregroundMark x1="51550" y1="15314" x2="53798" y2="15112"/>
                        <a14:foregroundMark x1="57132" y1="14807" x2="59922" y2="14604"/>
                        <a14:foregroundMark x1="26977" y1="70588" x2="26977" y2="70588"/>
                        <a14:foregroundMark x1="34419" y1="74746" x2="34419" y2="74746"/>
                        <a14:foregroundMark x1="44806" y1="70791" x2="44806" y2="70791"/>
                        <a14:foregroundMark x1="53411" y1="69574" x2="53411" y2="69574"/>
                        <a14:foregroundMark x1="65504" y1="67444" x2="65504" y2="67444"/>
                        <a14:foregroundMark x1="75736" y1="67140" x2="75736" y2="67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50" y="3966421"/>
            <a:ext cx="2865627" cy="2190317"/>
          </a:xfrm>
          <a:prstGeom prst="rect">
            <a:avLst/>
          </a:prstGeom>
        </p:spPr>
      </p:pic>
      <p:sp>
        <p:nvSpPr>
          <p:cNvPr id="14" name="13 Rectángulo"/>
          <p:cNvSpPr/>
          <p:nvPr/>
        </p:nvSpPr>
        <p:spPr>
          <a:xfrm>
            <a:off x="6389058" y="4058426"/>
            <a:ext cx="2640721" cy="19510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800" dirty="0"/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2222" y1="5000" x2="94444" y2="4722"/>
                        <a14:foregroundMark x1="19167" y1="38889" x2="65833" y2="14167"/>
                        <a14:foregroundMark x1="31389" y1="58333" x2="66667" y2="16389"/>
                        <a14:foregroundMark x1="10278" y1="5833" x2="10278" y2="63333"/>
                        <a14:foregroundMark x1="10833" y1="64722" x2="94444" y2="64722"/>
                        <a14:foregroundMark x1="18056" y1="44444" x2="56667" y2="14167"/>
                        <a14:foregroundMark x1="35278" y1="85000" x2="45833" y2="65000"/>
                        <a14:foregroundMark x1="73333" y1="86389" x2="60556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42" y="4183619"/>
            <a:ext cx="1762400" cy="17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100000" l="684" r="99609">
                        <a14:foregroundMark x1="55957" y1="27441" x2="58008" y2="72559"/>
                        <a14:foregroundMark x1="52441" y1="43848" x2="90137" y2="46484"/>
                        <a14:foregroundMark x1="73730" y1="31641" x2="91113" y2="32617"/>
                        <a14:foregroundMark x1="64648" y1="39258" x2="89453" y2="52637"/>
                        <a14:foregroundMark x1="66992" y1="87012" x2="66992" y2="87012"/>
                        <a14:foregroundMark x1="47363" y1="63477" x2="47363" y2="63477"/>
                        <a14:foregroundMark x1="62402" y1="17578" x2="62402" y2="17578"/>
                        <a14:foregroundMark x1="86523" y1="15527" x2="86523" y2="15527"/>
                        <a14:foregroundMark x1="52441" y1="9277" x2="52441" y2="9277"/>
                        <a14:foregroundMark x1="11133" y1="13184" x2="11133" y2="13184"/>
                        <a14:foregroundMark x1="7422" y1="65039" x2="7422" y2="65039"/>
                        <a14:foregroundMark x1="30957" y1="11328" x2="41699" y2="47559"/>
                        <a14:foregroundMark x1="18359" y1="51270" x2="34473" y2="18359"/>
                        <a14:backgroundMark x1="71875" y1="32813" x2="71680" y2="3115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" y="2435898"/>
            <a:ext cx="2192384" cy="2192384"/>
          </a:xfrm>
          <a:prstGeom prst="rect">
            <a:avLst/>
          </a:prstGeom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38" y="899580"/>
            <a:ext cx="8522923" cy="43666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10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49" y="5177236"/>
            <a:ext cx="4758033" cy="142296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Imagen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7" name="Rectángulo 3"/>
          <p:cNvSpPr/>
          <p:nvPr/>
        </p:nvSpPr>
        <p:spPr>
          <a:xfrm>
            <a:off x="-1" y="72539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EVOLUCION DE PRUEBA</a:t>
            </a:r>
          </a:p>
        </p:txBody>
      </p:sp>
    </p:spTree>
    <p:extLst>
      <p:ext uri="{BB962C8B-B14F-4D97-AF65-F5344CB8AC3E}">
        <p14:creationId xmlns:p14="http://schemas.microsoft.com/office/powerpoint/2010/main" val="102758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03030" y="42282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ESTIMACIONES </a:t>
            </a:r>
          </a:p>
          <a:p>
            <a:pPr algn="ctr"/>
            <a:r>
              <a:rPr lang="es-ES" sz="40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INICIALES vs REALES</a:t>
            </a:r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grpSp>
        <p:nvGrpSpPr>
          <p:cNvPr id="3" name="viejo" hidden="1"/>
          <p:cNvGrpSpPr/>
          <p:nvPr/>
        </p:nvGrpSpPr>
        <p:grpSpPr>
          <a:xfrm>
            <a:off x="539795" y="1365720"/>
            <a:ext cx="11261985" cy="4971861"/>
            <a:chOff x="539795" y="1365720"/>
            <a:chExt cx="11261985" cy="4971861"/>
          </a:xfrm>
        </p:grpSpPr>
        <p:pic>
          <p:nvPicPr>
            <p:cNvPr id="6" name="5 Imagen" descr="Recorte de pantall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" y="1365720"/>
              <a:ext cx="8022510" cy="49718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10 Imagen" descr="Recorte de pantalla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549" y="1705726"/>
              <a:ext cx="2821759" cy="1660541"/>
            </a:xfrm>
            <a:prstGeom prst="rect">
              <a:avLst/>
            </a:prstGeom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562" y="3897256"/>
              <a:ext cx="5506218" cy="14194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15 Imagen" descr="Recorte de pantalla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28"/>
            <a:stretch/>
          </p:blipFill>
          <p:spPr>
            <a:xfrm>
              <a:off x="6295562" y="4900284"/>
              <a:ext cx="5493745" cy="1875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533400">
                <a:schemeClr val="bg1">
                  <a:lumMod val="95000"/>
                  <a:lumOff val="5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8" name="grafica 0" descr="Recorte de pantalla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1944" r="24197" b="3830"/>
          <a:stretch/>
        </p:blipFill>
        <p:spPr>
          <a:xfrm>
            <a:off x="1888534" y="1350731"/>
            <a:ext cx="8423289" cy="5197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grafica1" descr="Recorte de pantalla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1240" r="24062" b="3198"/>
          <a:stretch/>
        </p:blipFill>
        <p:spPr>
          <a:xfrm>
            <a:off x="1888535" y="1350730"/>
            <a:ext cx="8458606" cy="5234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grafica 2" descr="Recorte de pantalla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2097" r="24233" b="1241"/>
          <a:stretch/>
        </p:blipFill>
        <p:spPr>
          <a:xfrm>
            <a:off x="1881710" y="1334232"/>
            <a:ext cx="8511583" cy="5294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grafoca 3" descr="Recorte de pantalla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1577" r="11335" b="3141"/>
          <a:stretch/>
        </p:blipFill>
        <p:spPr>
          <a:xfrm>
            <a:off x="1827118" y="1329541"/>
            <a:ext cx="8617537" cy="5304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foca 4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" t="2331" r="23272" b="2938"/>
          <a:stretch/>
        </p:blipFill>
        <p:spPr>
          <a:xfrm>
            <a:off x="1792998" y="1345090"/>
            <a:ext cx="8661685" cy="5296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grafica5" descr="Recorte de pantalla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788" r="11686" b="3822"/>
          <a:stretch/>
        </p:blipFill>
        <p:spPr>
          <a:xfrm>
            <a:off x="1792998" y="1269740"/>
            <a:ext cx="8685123" cy="536404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11" b="95898" l="1270" r="98926">
                        <a14:foregroundMark x1="75000" y1="6836" x2="82227" y2="80762"/>
                        <a14:foregroundMark x1="66699" y1="46094" x2="78125" y2="49414"/>
                        <a14:backgroundMark x1="6836" y1="79980" x2="20410" y2="85547"/>
                        <a14:backgroundMark x1="32617" y1="77051" x2="32617" y2="87793"/>
                        <a14:backgroundMark x1="52246" y1="82813" x2="52441" y2="79492"/>
                        <a14:backgroundMark x1="38184" y1="80957" x2="38184" y2="80957"/>
                        <a14:backgroundMark x1="47559" y1="79980" x2="47559" y2="79980"/>
                        <a14:backgroundMark x1="46094" y1="79980" x2="46094" y2="79980"/>
                        <a14:backgroundMark x1="69629" y1="79102" x2="69629" y2="79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5" y="160066"/>
            <a:ext cx="1518139" cy="151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75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uadro General"/>
          <p:cNvSpPr/>
          <p:nvPr/>
        </p:nvSpPr>
        <p:spPr>
          <a:xfrm>
            <a:off x="142683" y="995336"/>
            <a:ext cx="11957876" cy="53364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uadro Postulacion"/>
          <p:cNvSpPr/>
          <p:nvPr/>
        </p:nvSpPr>
        <p:spPr>
          <a:xfrm>
            <a:off x="414951" y="1291886"/>
            <a:ext cx="3585609" cy="2713112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uadro Postulacion"/>
          <p:cNvSpPr/>
          <p:nvPr/>
        </p:nvSpPr>
        <p:spPr>
          <a:xfrm>
            <a:off x="414949" y="4004998"/>
            <a:ext cx="3585611" cy="157221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Recuadro Postulacion"/>
          <p:cNvSpPr/>
          <p:nvPr/>
        </p:nvSpPr>
        <p:spPr>
          <a:xfrm>
            <a:off x="4354941" y="1262430"/>
            <a:ext cx="7532258" cy="467614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Recuadro Postulacion"/>
          <p:cNvSpPr/>
          <p:nvPr/>
        </p:nvSpPr>
        <p:spPr>
          <a:xfrm>
            <a:off x="840124" y="1907349"/>
            <a:ext cx="2733196" cy="3782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565421" y="1373535"/>
            <a:ext cx="328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Nasalization" pitchFamily="34" charset="0"/>
              </a:rPr>
              <a:t>TAREAS REALIZADAS </a:t>
            </a:r>
          </a:p>
          <a:p>
            <a:pPr algn="ctr"/>
            <a:endParaRPr lang="es-ES" dirty="0" smtClean="0">
              <a:latin typeface="Nasalization" pitchFamily="34" charset="0"/>
            </a:endParaRPr>
          </a:p>
          <a:p>
            <a:r>
              <a:rPr lang="es-ES" dirty="0" smtClean="0">
                <a:latin typeface="Nasalization" pitchFamily="34" charset="0"/>
              </a:rPr>
              <a:t>       SPRINT 	 	</a:t>
            </a:r>
            <a:r>
              <a:rPr lang="es-ES" dirty="0">
                <a:latin typeface="Nasalization" pitchFamily="34" charset="0"/>
              </a:rPr>
              <a:t> </a:t>
            </a:r>
            <a:r>
              <a:rPr lang="es-ES" dirty="0" smtClean="0">
                <a:latin typeface="Nasalization" pitchFamily="34" charset="0"/>
              </a:rPr>
              <a:t>   TOTAL</a:t>
            </a:r>
          </a:p>
        </p:txBody>
      </p:sp>
      <p:pic>
        <p:nvPicPr>
          <p:cNvPr id="19" name="18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36823" cy="4347395"/>
          </a:xfrm>
          <a:prstGeom prst="rect">
            <a:avLst/>
          </a:prstGeom>
        </p:spPr>
      </p:pic>
      <p:pic>
        <p:nvPicPr>
          <p:cNvPr id="20" name="19 Imagen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" b="590"/>
          <a:stretch/>
        </p:blipFill>
        <p:spPr>
          <a:xfrm>
            <a:off x="4493621" y="1421190"/>
            <a:ext cx="7236823" cy="4496115"/>
          </a:xfrm>
          <a:prstGeom prst="rect">
            <a:avLst/>
          </a:prstGeom>
        </p:spPr>
      </p:pic>
      <p:pic>
        <p:nvPicPr>
          <p:cNvPr id="21" name="20 Imagen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"/>
          <a:stretch/>
        </p:blipFill>
        <p:spPr>
          <a:xfrm>
            <a:off x="4493622" y="1421191"/>
            <a:ext cx="7236000" cy="4458287"/>
          </a:xfrm>
          <a:prstGeom prst="rect">
            <a:avLst/>
          </a:prstGeom>
        </p:spPr>
      </p:pic>
      <p:sp>
        <p:nvSpPr>
          <p:cNvPr id="24" name="costo 1Recuadrocosto1"/>
          <p:cNvSpPr/>
          <p:nvPr/>
        </p:nvSpPr>
        <p:spPr>
          <a:xfrm>
            <a:off x="565422" y="4671782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65421" y="4107882"/>
            <a:ext cx="3284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Nasalization" pitchFamily="34" charset="0"/>
              </a:rPr>
              <a:t>TOTAL HORAS</a:t>
            </a:r>
            <a:endParaRPr lang="es-ES" sz="2000" dirty="0" smtClean="0">
              <a:latin typeface="Nasalization" pitchFamily="34" charset="0"/>
            </a:endParaRPr>
          </a:p>
        </p:txBody>
      </p:sp>
      <p:sp>
        <p:nvSpPr>
          <p:cNvPr id="25" name="costo 1 CuadroTexto"/>
          <p:cNvSpPr txBox="1"/>
          <p:nvPr/>
        </p:nvSpPr>
        <p:spPr>
          <a:xfrm>
            <a:off x="494805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175</a:t>
            </a:r>
            <a:endParaRPr lang="es-ES" sz="3200" b="1" dirty="0" smtClean="0"/>
          </a:p>
        </p:txBody>
      </p:sp>
      <p:sp>
        <p:nvSpPr>
          <p:cNvPr id="41" name="t1Recuadro Postulacion"/>
          <p:cNvSpPr/>
          <p:nvPr/>
        </p:nvSpPr>
        <p:spPr>
          <a:xfrm>
            <a:off x="823160" y="2359307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tareas 1CuadroTexto"/>
          <p:cNvSpPr txBox="1"/>
          <p:nvPr/>
        </p:nvSpPr>
        <p:spPr>
          <a:xfrm>
            <a:off x="292708" y="2285587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	1			    22</a:t>
            </a:r>
          </a:p>
        </p:txBody>
      </p:sp>
      <p:sp>
        <p:nvSpPr>
          <p:cNvPr id="40" name="t2Recuadro Postulacion"/>
          <p:cNvSpPr/>
          <p:nvPr/>
        </p:nvSpPr>
        <p:spPr>
          <a:xfrm>
            <a:off x="835714" y="2645230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costo 2Recuadrocosto1"/>
          <p:cNvSpPr/>
          <p:nvPr/>
        </p:nvSpPr>
        <p:spPr>
          <a:xfrm>
            <a:off x="559616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0" name="tareas 2CuadroTexto"/>
          <p:cNvSpPr txBox="1"/>
          <p:nvPr/>
        </p:nvSpPr>
        <p:spPr>
          <a:xfrm>
            <a:off x="556954" y="257292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2			     17</a:t>
            </a:r>
          </a:p>
        </p:txBody>
      </p:sp>
      <p:sp>
        <p:nvSpPr>
          <p:cNvPr id="26" name="costo 2CuadroTexto"/>
          <p:cNvSpPr txBox="1"/>
          <p:nvPr/>
        </p:nvSpPr>
        <p:spPr>
          <a:xfrm>
            <a:off x="494805" y="4668806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200</a:t>
            </a:r>
            <a:endParaRPr lang="es-ES" sz="3200" b="1" dirty="0" smtClean="0"/>
          </a:p>
        </p:txBody>
      </p:sp>
      <p:sp>
        <p:nvSpPr>
          <p:cNvPr id="39" name="t3Recuadro Postulacion"/>
          <p:cNvSpPr/>
          <p:nvPr/>
        </p:nvSpPr>
        <p:spPr>
          <a:xfrm>
            <a:off x="831657" y="297997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1" name="tareas 3 CuadroTexto"/>
          <p:cNvSpPr txBox="1"/>
          <p:nvPr/>
        </p:nvSpPr>
        <p:spPr>
          <a:xfrm>
            <a:off x="565422" y="2906881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b="1" dirty="0" smtClean="0">
                <a:solidFill>
                  <a:schemeClr val="bg1"/>
                </a:solidFill>
              </a:rPr>
              <a:t>   3				16</a:t>
            </a:r>
          </a:p>
        </p:txBody>
      </p:sp>
      <p:sp>
        <p:nvSpPr>
          <p:cNvPr id="44" name="costo 3Recuadrocosto1"/>
          <p:cNvSpPr/>
          <p:nvPr/>
        </p:nvSpPr>
        <p:spPr>
          <a:xfrm>
            <a:off x="547424" y="4681424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costo3 CuadroTexto"/>
          <p:cNvSpPr txBox="1"/>
          <p:nvPr/>
        </p:nvSpPr>
        <p:spPr>
          <a:xfrm>
            <a:off x="479119" y="4661879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180</a:t>
            </a:r>
            <a:endParaRPr lang="es-ES" sz="3200" b="1" dirty="0" smtClean="0"/>
          </a:p>
        </p:txBody>
      </p:sp>
      <p:sp>
        <p:nvSpPr>
          <p:cNvPr id="34" name="tareas 4Recuadro Postulacion"/>
          <p:cNvSpPr/>
          <p:nvPr/>
        </p:nvSpPr>
        <p:spPr>
          <a:xfrm>
            <a:off x="831627" y="329850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t4 CuadroTexto"/>
          <p:cNvSpPr txBox="1"/>
          <p:nvPr/>
        </p:nvSpPr>
        <p:spPr>
          <a:xfrm>
            <a:off x="565422" y="3210846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   </a:t>
            </a:r>
            <a:r>
              <a:rPr lang="es-ES" b="1" dirty="0" smtClean="0"/>
              <a:t>4				20</a:t>
            </a:r>
            <a:endParaRPr lang="es-AR" b="1" dirty="0"/>
          </a:p>
        </p:txBody>
      </p:sp>
      <p:sp>
        <p:nvSpPr>
          <p:cNvPr id="45" name="costo 4Recuadrocosto1"/>
          <p:cNvSpPr/>
          <p:nvPr/>
        </p:nvSpPr>
        <p:spPr>
          <a:xfrm>
            <a:off x="565423" y="4661880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costo 4CuadroTexto"/>
          <p:cNvSpPr txBox="1"/>
          <p:nvPr/>
        </p:nvSpPr>
        <p:spPr>
          <a:xfrm>
            <a:off x="479117" y="4661880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198</a:t>
            </a:r>
            <a:endParaRPr lang="es-ES" sz="3200" b="1" dirty="0" smtClean="0"/>
          </a:p>
        </p:txBody>
      </p:sp>
      <p:pic>
        <p:nvPicPr>
          <p:cNvPr id="46" name="45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1" y="1426773"/>
            <a:ext cx="7200000" cy="4465933"/>
          </a:xfrm>
          <a:prstGeom prst="rect">
            <a:avLst/>
          </a:prstGeom>
        </p:spPr>
      </p:pic>
      <p:sp>
        <p:nvSpPr>
          <p:cNvPr id="33" name="tareas 5Recuadro Postulacion"/>
          <p:cNvSpPr/>
          <p:nvPr/>
        </p:nvSpPr>
        <p:spPr>
          <a:xfrm>
            <a:off x="851027" y="3617159"/>
            <a:ext cx="2733196" cy="230867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5" name="t5 CuadroTexto"/>
          <p:cNvSpPr txBox="1"/>
          <p:nvPr/>
        </p:nvSpPr>
        <p:spPr>
          <a:xfrm>
            <a:off x="584822" y="3562746"/>
            <a:ext cx="328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	</a:t>
            </a:r>
            <a:r>
              <a:rPr lang="es-ES" dirty="0" smtClean="0">
                <a:solidFill>
                  <a:schemeClr val="bg1"/>
                </a:solidFill>
              </a:rPr>
              <a:t>   </a:t>
            </a:r>
            <a:r>
              <a:rPr lang="es-ES" b="1" dirty="0">
                <a:solidFill>
                  <a:schemeClr val="bg1"/>
                </a:solidFill>
              </a:rPr>
              <a:t>5</a:t>
            </a:r>
            <a:r>
              <a:rPr lang="es-ES" b="1" dirty="0" smtClean="0">
                <a:solidFill>
                  <a:schemeClr val="bg1"/>
                </a:solidFill>
              </a:rPr>
              <a:t>				24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36" name="costo 5Recuadrocosto1"/>
          <p:cNvSpPr/>
          <p:nvPr/>
        </p:nvSpPr>
        <p:spPr>
          <a:xfrm>
            <a:off x="567339" y="4682139"/>
            <a:ext cx="3284668" cy="57487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1" name="10 Imagen" descr="Recorte de pantall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"/>
          <a:stretch/>
        </p:blipFill>
        <p:spPr>
          <a:xfrm>
            <a:off x="4493622" y="1421190"/>
            <a:ext cx="7199999" cy="4392131"/>
          </a:xfrm>
          <a:prstGeom prst="rect">
            <a:avLst/>
          </a:prstGeom>
        </p:spPr>
      </p:pic>
      <p:sp>
        <p:nvSpPr>
          <p:cNvPr id="52" name="costo 4CuadroTexto"/>
          <p:cNvSpPr txBox="1"/>
          <p:nvPr/>
        </p:nvSpPr>
        <p:spPr>
          <a:xfrm>
            <a:off x="567339" y="4712273"/>
            <a:ext cx="328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191</a:t>
            </a:r>
            <a:endParaRPr lang="es-ES" sz="3200" b="1" dirty="0" smtClean="0"/>
          </a:p>
        </p:txBody>
      </p:sp>
      <p:grpSp>
        <p:nvGrpSpPr>
          <p:cNvPr id="2" name="Interfaz"/>
          <p:cNvGrpSpPr/>
          <p:nvPr/>
        </p:nvGrpSpPr>
        <p:grpSpPr>
          <a:xfrm>
            <a:off x="1" y="12131"/>
            <a:ext cx="12191999" cy="6897945"/>
            <a:chOff x="1" y="12131"/>
            <a:chExt cx="12191999" cy="6897945"/>
          </a:xfrm>
        </p:grpSpPr>
        <p:sp>
          <p:nvSpPr>
            <p:cNvPr id="3" name="Titulo"/>
            <p:cNvSpPr/>
            <p:nvPr/>
          </p:nvSpPr>
          <p:spPr>
            <a:xfrm>
              <a:off x="1088099" y="12131"/>
              <a:ext cx="983979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800" dirty="0" smtClean="0">
                  <a:ln w="0"/>
                  <a:solidFill>
                    <a:srgbClr val="53E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asalization" panose="020B0604020202020204" pitchFamily="34" charset="0"/>
                  <a:ea typeface="Artifakt Element" panose="020B0503050000020004" pitchFamily="34" charset="0"/>
                </a:rPr>
                <a:t>PRESUPUESTO</a:t>
              </a:r>
              <a:endParaRPr lang="es-ES" sz="4800" dirty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endParaRPr>
            </a:p>
          </p:txBody>
        </p:sp>
        <p:pic>
          <p:nvPicPr>
            <p:cNvPr id="4" name="PerfectMach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5" name="ApptitudAI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grpSp>
        <p:nvGrpSpPr>
          <p:cNvPr id="14" name="13 Grupo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14 Rectángulo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41 Imagen" descr="Recorte de pantalla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28" y="858998"/>
              <a:ext cx="8772037" cy="5472770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49" name="Recuadro Postulacion"/>
            <p:cNvSpPr/>
            <p:nvPr/>
          </p:nvSpPr>
          <p:spPr>
            <a:xfrm>
              <a:off x="8514948" y="1694863"/>
              <a:ext cx="3585611" cy="1572211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50" name="49 CuadroTexto"/>
            <p:cNvSpPr txBox="1"/>
            <p:nvPr/>
          </p:nvSpPr>
          <p:spPr>
            <a:xfrm>
              <a:off x="8645614" y="1771969"/>
              <a:ext cx="32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latin typeface="Nasalization" pitchFamily="34" charset="0"/>
                </a:rPr>
                <a:t>Total</a:t>
              </a:r>
            </a:p>
          </p:txBody>
        </p:sp>
        <p:sp>
          <p:nvSpPr>
            <p:cNvPr id="47" name="costo 5Recuadrocosto1"/>
            <p:cNvSpPr/>
            <p:nvPr/>
          </p:nvSpPr>
          <p:spPr>
            <a:xfrm>
              <a:off x="8665420" y="2323663"/>
              <a:ext cx="3284668" cy="57487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8" name="costo 5CuadroTexto"/>
            <p:cNvSpPr txBox="1"/>
            <p:nvPr/>
          </p:nvSpPr>
          <p:spPr>
            <a:xfrm>
              <a:off x="8645614" y="2340288"/>
              <a:ext cx="32846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3200" b="1" dirty="0" smtClean="0"/>
                <a:t>$41.218</a:t>
              </a:r>
              <a:endParaRPr lang="es-ES" sz="32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018854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43" grpId="0" animBg="1"/>
      <p:bldP spid="26" grpId="0"/>
      <p:bldP spid="44" grpId="0" animBg="1"/>
      <p:bldP spid="27" grpId="0"/>
      <p:bldP spid="45" grpId="0" animBg="1"/>
      <p:bldP spid="28" grpId="0"/>
      <p:bldP spid="36" grpId="0" animBg="1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" y="116074"/>
            <a:ext cx="12191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CONCLUSIONES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9" name="Recuadro General"/>
          <p:cNvSpPr/>
          <p:nvPr/>
        </p:nvSpPr>
        <p:spPr>
          <a:xfrm>
            <a:off x="117062" y="2076127"/>
            <a:ext cx="11957876" cy="300553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uadro Postulacion"/>
          <p:cNvSpPr/>
          <p:nvPr/>
        </p:nvSpPr>
        <p:spPr>
          <a:xfrm>
            <a:off x="415456" y="2351481"/>
            <a:ext cx="3585611" cy="25096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Recuadro Postulacion"/>
          <p:cNvSpPr/>
          <p:nvPr/>
        </p:nvSpPr>
        <p:spPr>
          <a:xfrm>
            <a:off x="8243386" y="2356010"/>
            <a:ext cx="3585611" cy="25096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Recuadro Postulacion"/>
          <p:cNvSpPr/>
          <p:nvPr/>
        </p:nvSpPr>
        <p:spPr>
          <a:xfrm>
            <a:off x="4303194" y="2351481"/>
            <a:ext cx="3585611" cy="250963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0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1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7559" l="7129" r="96680">
                        <a14:foregroundMark x1="54590" y1="23340" x2="92871" y2="21289"/>
                        <a14:foregroundMark x1="59473" y1="73047" x2="65430" y2="60449"/>
                        <a14:foregroundMark x1="68750" y1="79004" x2="68750" y2="79004"/>
                        <a14:foregroundMark x1="54102" y1="88477" x2="16992" y2="87891"/>
                        <a14:foregroundMark x1="25488" y1="60449" x2="44434" y2="49121"/>
                        <a14:foregroundMark x1="24121" y1="90430" x2="45410" y2="89844"/>
                        <a14:foregroundMark x1="13477" y1="78223" x2="13477" y2="78223"/>
                        <a14:foregroundMark x1="8496" y1="49316" x2="8496" y2="49316"/>
                        <a14:foregroundMark x1="9180" y1="24316" x2="9180" y2="24316"/>
                        <a14:foregroundMark x1="64453" y1="39258" x2="78027" y2="23730"/>
                        <a14:foregroundMark x1="13770" y1="87012" x2="16406" y2="88770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52" y="3610829"/>
            <a:ext cx="1600267" cy="160026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1" b="97949" l="0" r="99121">
                        <a14:foregroundMark x1="16992" y1="35938" x2="67188" y2="27637"/>
                        <a14:foregroundMark x1="10352" y1="54590" x2="11621" y2="63379"/>
                        <a14:foregroundMark x1="22266" y1="81152" x2="23535" y2="70410"/>
                        <a14:foregroundMark x1="37402" y1="80566" x2="31250" y2="66992"/>
                        <a14:foregroundMark x1="87402" y1="67188" x2="90332" y2="8301"/>
                        <a14:foregroundMark x1="47949" y1="8887" x2="44043" y2="63477"/>
                        <a14:foregroundMark x1="71484" y1="80371" x2="70020" y2="56152"/>
                        <a14:foregroundMark x1="67383" y1="79102" x2="66113" y2="8105"/>
                        <a14:foregroundMark x1="54492" y1="62598" x2="53711" y2="13184"/>
                        <a14:foregroundMark x1="49414" y1="17188" x2="87402" y2="14648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5" y="785187"/>
            <a:ext cx="1858702" cy="1858702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415455" y="3332957"/>
            <a:ext cx="358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Nasalization" pitchFamily="34" charset="0"/>
              </a:rPr>
              <a:t>ADAPTACIÓN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4303194" y="3379996"/>
            <a:ext cx="362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Nasalization" pitchFamily="34" charset="0"/>
              </a:rPr>
              <a:t>CAPACIDAD</a:t>
            </a:r>
            <a:endParaRPr lang="es-ES" sz="2800" b="1" dirty="0">
              <a:latin typeface="Nasalization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243386" y="3332956"/>
            <a:ext cx="358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Nasalization" pitchFamily="34" charset="0"/>
              </a:rPr>
              <a:t>COMPROMISO</a:t>
            </a:r>
            <a:endParaRPr lang="es-ES" sz="2800" b="1" i="1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26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96582" l="2148" r="100000">
                        <a14:foregroundMark x1="9180" y1="21680" x2="50391" y2="11816"/>
                        <a14:foregroundMark x1="11133" y1="73438" x2="11133" y2="73438"/>
                        <a14:foregroundMark x1="7910" y1="76758" x2="11914" y2="78027"/>
                        <a14:foregroundMark x1="9570" y1="73242" x2="13477" y2="73828"/>
                        <a14:foregroundMark x1="3613" y1="46191" x2="3613" y2="46191"/>
                        <a14:foregroundMark x1="32422" y1="40039" x2="47852" y2="52930"/>
                        <a14:foregroundMark x1="50391" y1="41504" x2="54980" y2="57227"/>
                        <a14:foregroundMark x1="49414" y1="46582" x2="51758" y2="56055"/>
                        <a14:foregroundMark x1="35547" y1="46777" x2="40723" y2="51758"/>
                        <a14:foregroundMark x1="13965" y1="15332" x2="63281" y2="7031"/>
                        <a14:foregroundMark x1="63867" y1="7227" x2="90527" y2="18359"/>
                        <a14:foregroundMark x1="50195" y1="18359" x2="89160" y2="2959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9" y="274981"/>
            <a:ext cx="6583019" cy="6583019"/>
          </a:xfrm>
          <a:prstGeom prst="rect">
            <a:avLst/>
          </a:prstGeom>
        </p:spPr>
      </p:pic>
      <p:sp>
        <p:nvSpPr>
          <p:cNvPr id="11" name="Rectángulo 9"/>
          <p:cNvSpPr/>
          <p:nvPr/>
        </p:nvSpPr>
        <p:spPr>
          <a:xfrm>
            <a:off x="2485017" y="89251"/>
            <a:ext cx="71743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MUCHAS GRACIAS</a:t>
            </a:r>
            <a:endParaRPr lang="es-ES" sz="4800" dirty="0">
              <a:ln w="0"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2793705" y="984112"/>
            <a:ext cx="6591864" cy="764828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793705" y="1101217"/>
            <a:ext cx="6591864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CONTACTENOS A:</a:t>
            </a:r>
            <a:r>
              <a:rPr lang="es-ES" sz="24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perfectmatch.rrhh@gmail.com</a:t>
            </a:r>
            <a:endParaRPr lang="es-AR" sz="2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uadro General"/>
          <p:cNvSpPr/>
          <p:nvPr/>
        </p:nvSpPr>
        <p:spPr>
          <a:xfrm>
            <a:off x="2128058" y="2011680"/>
            <a:ext cx="7913718" cy="445899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6" name="Fer"/>
          <p:cNvGrpSpPr/>
          <p:nvPr/>
        </p:nvGrpSpPr>
        <p:grpSpPr>
          <a:xfrm>
            <a:off x="3311701" y="2154733"/>
            <a:ext cx="2376419" cy="1374295"/>
            <a:chOff x="912201" y="1238315"/>
            <a:chExt cx="3211002" cy="1897357"/>
          </a:xfrm>
        </p:grpSpPr>
        <p:sp>
          <p:nvSpPr>
            <p:cNvPr id="37" name="Recuado 6"/>
            <p:cNvSpPr/>
            <p:nvPr/>
          </p:nvSpPr>
          <p:spPr>
            <a:xfrm>
              <a:off x="912201" y="1238315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38" name="Recuado 6"/>
            <p:cNvSpPr/>
            <p:nvPr/>
          </p:nvSpPr>
          <p:spPr>
            <a:xfrm>
              <a:off x="2636857" y="1863886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39" name="Recuado 6"/>
            <p:cNvSpPr/>
            <p:nvPr/>
          </p:nvSpPr>
          <p:spPr>
            <a:xfrm>
              <a:off x="1088271" y="1688893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0" name="Recuado 6"/>
            <p:cNvSpPr/>
            <p:nvPr/>
          </p:nvSpPr>
          <p:spPr>
            <a:xfrm>
              <a:off x="1099192" y="1355746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1" name="nombre  G.R 6"/>
            <p:cNvSpPr txBox="1"/>
            <p:nvPr/>
          </p:nvSpPr>
          <p:spPr>
            <a:xfrm>
              <a:off x="1099194" y="1335106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1100" dirty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Abal, Fernando Gabriel</a:t>
              </a:r>
            </a:p>
          </p:txBody>
        </p:sp>
        <p:sp>
          <p:nvSpPr>
            <p:cNvPr id="42" name="rol"/>
            <p:cNvSpPr txBox="1"/>
            <p:nvPr/>
          </p:nvSpPr>
          <p:spPr>
            <a:xfrm>
              <a:off x="2628494" y="2077077"/>
              <a:ext cx="1250309" cy="627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Leader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foto fer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5" b="8046"/>
            <a:stretch/>
          </p:blipFill>
          <p:spPr>
            <a:xfrm>
              <a:off x="1238342" y="1846714"/>
              <a:ext cx="1078621" cy="1080000"/>
            </a:xfrm>
            <a:prstGeom prst="rect">
              <a:avLst/>
            </a:prstGeom>
          </p:spPr>
        </p:pic>
      </p:grpSp>
      <p:grpSp>
        <p:nvGrpSpPr>
          <p:cNvPr id="44" name="feli"/>
          <p:cNvGrpSpPr/>
          <p:nvPr/>
        </p:nvGrpSpPr>
        <p:grpSpPr>
          <a:xfrm>
            <a:off x="2261882" y="3565974"/>
            <a:ext cx="2376419" cy="1374295"/>
            <a:chOff x="4224061" y="1250902"/>
            <a:chExt cx="3211002" cy="1897357"/>
          </a:xfrm>
        </p:grpSpPr>
        <p:sp>
          <p:nvSpPr>
            <p:cNvPr id="45" name="Recuado 6"/>
            <p:cNvSpPr/>
            <p:nvPr/>
          </p:nvSpPr>
          <p:spPr>
            <a:xfrm>
              <a:off x="4224061" y="125090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6" name="Recuado 6"/>
            <p:cNvSpPr/>
            <p:nvPr/>
          </p:nvSpPr>
          <p:spPr>
            <a:xfrm>
              <a:off x="5948717" y="187647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7" name="Recuado 6"/>
            <p:cNvSpPr/>
            <p:nvPr/>
          </p:nvSpPr>
          <p:spPr>
            <a:xfrm>
              <a:off x="4400131" y="170148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8" name="Recuado 6"/>
            <p:cNvSpPr/>
            <p:nvPr/>
          </p:nvSpPr>
          <p:spPr>
            <a:xfrm>
              <a:off x="4411052" y="136833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49" name="nombre  G.R 6"/>
            <p:cNvSpPr txBox="1"/>
            <p:nvPr/>
          </p:nvSpPr>
          <p:spPr>
            <a:xfrm>
              <a:off x="4411054" y="1347693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Nasalization" panose="020B0604020202020204" pitchFamily="34" charset="0"/>
                </a:rPr>
                <a:t>Bianciotto, </a:t>
              </a:r>
              <a:r>
                <a:rPr lang="en-US" sz="1100" dirty="0" err="1">
                  <a:latin typeface="Nasalization" panose="020B0604020202020204" pitchFamily="34" charset="0"/>
                </a:rPr>
                <a:t>Matías</a:t>
              </a:r>
              <a:r>
                <a:rPr lang="en-US" sz="1100" dirty="0">
                  <a:latin typeface="Nasalization" panose="020B0604020202020204" pitchFamily="34" charset="0"/>
                </a:rPr>
                <a:t> Felipe</a:t>
              </a:r>
            </a:p>
          </p:txBody>
        </p:sp>
        <p:sp>
          <p:nvSpPr>
            <p:cNvPr id="50" name="rol"/>
            <p:cNvSpPr txBox="1"/>
            <p:nvPr/>
          </p:nvSpPr>
          <p:spPr>
            <a:xfrm>
              <a:off x="5940354" y="2089664"/>
              <a:ext cx="1250309" cy="769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Scraum</a:t>
              </a:r>
              <a:endParaRPr lang="es-ES" sz="11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Master</a:t>
              </a:r>
            </a:p>
          </p:txBody>
        </p:sp>
        <p:pic>
          <p:nvPicPr>
            <p:cNvPr id="51" name="foto fel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8" t="9629" r="13365" b="42788"/>
            <a:stretch/>
          </p:blipFill>
          <p:spPr>
            <a:xfrm>
              <a:off x="4549513" y="1846714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2" name="Diego"/>
          <p:cNvGrpSpPr/>
          <p:nvPr/>
        </p:nvGrpSpPr>
        <p:grpSpPr>
          <a:xfrm>
            <a:off x="3296303" y="4976802"/>
            <a:ext cx="2376419" cy="1374295"/>
            <a:chOff x="7768707" y="1238314"/>
            <a:chExt cx="3211002" cy="1897357"/>
          </a:xfrm>
        </p:grpSpPr>
        <p:sp>
          <p:nvSpPr>
            <p:cNvPr id="53" name="Recuado 6"/>
            <p:cNvSpPr/>
            <p:nvPr/>
          </p:nvSpPr>
          <p:spPr>
            <a:xfrm>
              <a:off x="7768707" y="1238314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4" name="Recuado 6"/>
            <p:cNvSpPr/>
            <p:nvPr/>
          </p:nvSpPr>
          <p:spPr>
            <a:xfrm>
              <a:off x="9493363" y="1863885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5" name="Recuado 6"/>
            <p:cNvSpPr/>
            <p:nvPr/>
          </p:nvSpPr>
          <p:spPr>
            <a:xfrm>
              <a:off x="7944777" y="1688892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6" name="Recuado 6"/>
            <p:cNvSpPr/>
            <p:nvPr/>
          </p:nvSpPr>
          <p:spPr>
            <a:xfrm>
              <a:off x="7955698" y="1355745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57" name="nombre  G.R 6"/>
            <p:cNvSpPr txBox="1"/>
            <p:nvPr/>
          </p:nvSpPr>
          <p:spPr>
            <a:xfrm>
              <a:off x="7955700" y="1335105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Nasalization" panose="020B0604020202020204" pitchFamily="34" charset="0"/>
                </a:rPr>
                <a:t>Gutiérrez, Diego </a:t>
              </a:r>
              <a:r>
                <a:rPr lang="en-US" sz="1100" dirty="0" err="1">
                  <a:latin typeface="Nasalization" panose="020B0604020202020204" pitchFamily="34" charset="0"/>
                </a:rPr>
                <a:t>Germán</a:t>
              </a:r>
              <a:endParaRPr lang="en-US" sz="1100" dirty="0">
                <a:latin typeface="Nasalization" panose="020B0604020202020204" pitchFamily="34" charset="0"/>
              </a:endParaRPr>
            </a:p>
          </p:txBody>
        </p:sp>
        <p:sp>
          <p:nvSpPr>
            <p:cNvPr id="58" name="rol"/>
            <p:cNvSpPr txBox="1"/>
            <p:nvPr/>
          </p:nvSpPr>
          <p:spPr>
            <a:xfrm>
              <a:off x="9337549" y="2168009"/>
              <a:ext cx="1562100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58 Imagen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159" y="1831079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0" name="guada"/>
          <p:cNvGrpSpPr/>
          <p:nvPr/>
        </p:nvGrpSpPr>
        <p:grpSpPr>
          <a:xfrm>
            <a:off x="6599728" y="4994500"/>
            <a:ext cx="2376419" cy="1374295"/>
            <a:chOff x="7828471" y="1402701"/>
            <a:chExt cx="3211002" cy="1897357"/>
          </a:xfrm>
        </p:grpSpPr>
        <p:sp>
          <p:nvSpPr>
            <p:cNvPr id="61" name="Recuado 6"/>
            <p:cNvSpPr/>
            <p:nvPr/>
          </p:nvSpPr>
          <p:spPr>
            <a:xfrm>
              <a:off x="7828471" y="1402701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2" name="Recuado 6"/>
            <p:cNvSpPr/>
            <p:nvPr/>
          </p:nvSpPr>
          <p:spPr>
            <a:xfrm>
              <a:off x="9553127" y="2028272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3" name="Recuado 6"/>
            <p:cNvSpPr/>
            <p:nvPr/>
          </p:nvSpPr>
          <p:spPr>
            <a:xfrm>
              <a:off x="8004541" y="1853279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4" name="Recuado 6"/>
            <p:cNvSpPr/>
            <p:nvPr/>
          </p:nvSpPr>
          <p:spPr>
            <a:xfrm>
              <a:off x="8015462" y="1520132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65" name="nombre  G.R 6"/>
            <p:cNvSpPr txBox="1"/>
            <p:nvPr/>
          </p:nvSpPr>
          <p:spPr>
            <a:xfrm>
              <a:off x="8015464" y="1499492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smtClean="0">
                  <a:latin typeface="Nasalization" panose="020B0604020202020204" pitchFamily="34" charset="0"/>
                </a:rPr>
                <a:t>Roldan, Guadalupe</a:t>
              </a:r>
              <a:endParaRPr lang="en-US" sz="1100" dirty="0">
                <a:latin typeface="Nasalization" panose="020B0604020202020204" pitchFamily="34" charset="0"/>
              </a:endParaRPr>
            </a:p>
          </p:txBody>
        </p:sp>
        <p:pic>
          <p:nvPicPr>
            <p:cNvPr id="66" name="foto Guada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7" t="27408" r="18145" b="13214"/>
            <a:stretch/>
          </p:blipFill>
          <p:spPr>
            <a:xfrm>
              <a:off x="8174364" y="2006672"/>
              <a:ext cx="1080000" cy="1080000"/>
            </a:xfrm>
            <a:prstGeom prst="rect">
              <a:avLst/>
            </a:prstGeom>
          </p:spPr>
        </p:pic>
        <p:sp>
          <p:nvSpPr>
            <p:cNvPr id="67" name="rol"/>
            <p:cNvSpPr txBox="1"/>
            <p:nvPr/>
          </p:nvSpPr>
          <p:spPr>
            <a:xfrm>
              <a:off x="9397313" y="2332396"/>
              <a:ext cx="1562100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Oz"/>
          <p:cNvGrpSpPr/>
          <p:nvPr/>
        </p:nvGrpSpPr>
        <p:grpSpPr>
          <a:xfrm>
            <a:off x="4938925" y="3560718"/>
            <a:ext cx="2376419" cy="1374295"/>
            <a:chOff x="7828473" y="3320042"/>
            <a:chExt cx="3211002" cy="1897357"/>
          </a:xfrm>
        </p:grpSpPr>
        <p:sp>
          <p:nvSpPr>
            <p:cNvPr id="69" name="Recuado 7"/>
            <p:cNvSpPr/>
            <p:nvPr/>
          </p:nvSpPr>
          <p:spPr>
            <a:xfrm>
              <a:off x="7828473" y="332004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0" name="Recuado 7"/>
            <p:cNvSpPr/>
            <p:nvPr/>
          </p:nvSpPr>
          <p:spPr>
            <a:xfrm>
              <a:off x="9553129" y="3945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1" name="Recuado 7"/>
            <p:cNvSpPr/>
            <p:nvPr/>
          </p:nvSpPr>
          <p:spPr>
            <a:xfrm>
              <a:off x="8004543" y="3770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2" name="Recuado 7"/>
            <p:cNvSpPr/>
            <p:nvPr/>
          </p:nvSpPr>
          <p:spPr>
            <a:xfrm>
              <a:off x="8015464" y="3437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3" name="nombre"/>
            <p:cNvSpPr txBox="1"/>
            <p:nvPr/>
          </p:nvSpPr>
          <p:spPr>
            <a:xfrm>
              <a:off x="9553130" y="4079289"/>
              <a:ext cx="1241947" cy="769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Product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Owner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ol"/>
            <p:cNvSpPr txBox="1"/>
            <p:nvPr/>
          </p:nvSpPr>
          <p:spPr>
            <a:xfrm>
              <a:off x="8160850" y="3437473"/>
              <a:ext cx="2546245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smtClean="0">
                  <a:latin typeface="Nasalization" panose="020B0604020202020204" pitchFamily="34" charset="0"/>
                </a:rPr>
                <a:t>De La Oz, Francisco</a:t>
              </a:r>
              <a:endParaRPr lang="en-US" sz="1100" dirty="0">
                <a:latin typeface="Nasalization" panose="020B0604020202020204" pitchFamily="34" charset="0"/>
              </a:endParaRPr>
            </a:p>
          </p:txBody>
        </p:sp>
        <p:pic>
          <p:nvPicPr>
            <p:cNvPr id="75" name="foto Oz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6" t="619" r="26935" b="54089"/>
            <a:stretch/>
          </p:blipFill>
          <p:spPr>
            <a:xfrm>
              <a:off x="8160850" y="3918216"/>
              <a:ext cx="1093514" cy="1081189"/>
            </a:xfrm>
            <a:prstGeom prst="rect">
              <a:avLst/>
            </a:prstGeom>
          </p:spPr>
        </p:pic>
      </p:grpSp>
      <p:grpSp>
        <p:nvGrpSpPr>
          <p:cNvPr id="76" name="eve"/>
          <p:cNvGrpSpPr/>
          <p:nvPr/>
        </p:nvGrpSpPr>
        <p:grpSpPr>
          <a:xfrm>
            <a:off x="7547196" y="3565973"/>
            <a:ext cx="2376419" cy="1374295"/>
            <a:chOff x="4317885" y="3450306"/>
            <a:chExt cx="3211002" cy="1897357"/>
          </a:xfrm>
        </p:grpSpPr>
        <p:sp>
          <p:nvSpPr>
            <p:cNvPr id="77" name="Recuado 6"/>
            <p:cNvSpPr/>
            <p:nvPr/>
          </p:nvSpPr>
          <p:spPr>
            <a:xfrm>
              <a:off x="4317885" y="34503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8" name="Recuado 6"/>
            <p:cNvSpPr/>
            <p:nvPr/>
          </p:nvSpPr>
          <p:spPr>
            <a:xfrm>
              <a:off x="5975149" y="4116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79" name="Recuado 6"/>
            <p:cNvSpPr/>
            <p:nvPr/>
          </p:nvSpPr>
          <p:spPr>
            <a:xfrm>
              <a:off x="4426563" y="3941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0" name="Recuado 6"/>
            <p:cNvSpPr/>
            <p:nvPr/>
          </p:nvSpPr>
          <p:spPr>
            <a:xfrm>
              <a:off x="4437484" y="3608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1" name="nombre  G.R 6"/>
            <p:cNvSpPr txBox="1"/>
            <p:nvPr/>
          </p:nvSpPr>
          <p:spPr>
            <a:xfrm>
              <a:off x="4437486" y="3587833"/>
              <a:ext cx="2843138" cy="37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Nasalization" panose="020B0604020202020204" pitchFamily="34" charset="0"/>
                </a:rPr>
                <a:t>Sotelo, Evelyn Romina</a:t>
              </a:r>
            </a:p>
          </p:txBody>
        </p:sp>
        <p:sp>
          <p:nvSpPr>
            <p:cNvPr id="82" name="rol"/>
            <p:cNvSpPr txBox="1"/>
            <p:nvPr/>
          </p:nvSpPr>
          <p:spPr>
            <a:xfrm>
              <a:off x="5975150" y="4325377"/>
              <a:ext cx="1247302" cy="627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s-ES" sz="1100" dirty="0" err="1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s-ES" sz="11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ocum</a:t>
              </a: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foto eve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0178" b="39118"/>
            <a:stretch/>
          </p:blipFill>
          <p:spPr>
            <a:xfrm>
              <a:off x="4575945" y="4057566"/>
              <a:ext cx="1080000" cy="1087918"/>
            </a:xfrm>
            <a:prstGeom prst="rect">
              <a:avLst/>
            </a:prstGeom>
          </p:spPr>
        </p:pic>
      </p:grpSp>
      <p:grpSp>
        <p:nvGrpSpPr>
          <p:cNvPr id="84" name="lucas"/>
          <p:cNvGrpSpPr/>
          <p:nvPr/>
        </p:nvGrpSpPr>
        <p:grpSpPr>
          <a:xfrm>
            <a:off x="6629397" y="2154733"/>
            <a:ext cx="2376419" cy="1374295"/>
            <a:chOff x="861535" y="3354906"/>
            <a:chExt cx="3211002" cy="1897357"/>
          </a:xfrm>
        </p:grpSpPr>
        <p:sp>
          <p:nvSpPr>
            <p:cNvPr id="85" name="Recuado 6"/>
            <p:cNvSpPr/>
            <p:nvPr/>
          </p:nvSpPr>
          <p:spPr>
            <a:xfrm>
              <a:off x="861535" y="33549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6" name="Recuado 6"/>
            <p:cNvSpPr/>
            <p:nvPr/>
          </p:nvSpPr>
          <p:spPr>
            <a:xfrm>
              <a:off x="2586191" y="3980477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7" name="Recuado 6"/>
            <p:cNvSpPr/>
            <p:nvPr/>
          </p:nvSpPr>
          <p:spPr>
            <a:xfrm>
              <a:off x="1037605" y="3805484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8" name="Recuado 6"/>
            <p:cNvSpPr/>
            <p:nvPr/>
          </p:nvSpPr>
          <p:spPr>
            <a:xfrm>
              <a:off x="1048526" y="3472337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 dirty="0"/>
            </a:p>
          </p:txBody>
        </p:sp>
        <p:sp>
          <p:nvSpPr>
            <p:cNvPr id="89" name="nombre  G.R 6"/>
            <p:cNvSpPr txBox="1"/>
            <p:nvPr/>
          </p:nvSpPr>
          <p:spPr>
            <a:xfrm>
              <a:off x="1048528" y="3451697"/>
              <a:ext cx="2843138" cy="36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err="1">
                  <a:latin typeface="Nasalization" panose="020B0604020202020204" pitchFamily="34" charset="0"/>
                </a:rPr>
                <a:t>Abalos</a:t>
              </a:r>
              <a:r>
                <a:rPr lang="en-US" sz="1100" dirty="0">
                  <a:latin typeface="Nasalization" panose="020B0604020202020204" pitchFamily="34" charset="0"/>
                </a:rPr>
                <a:t>, Lucas Gabriel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ol"/>
            <p:cNvSpPr txBox="1"/>
            <p:nvPr/>
          </p:nvSpPr>
          <p:spPr>
            <a:xfrm>
              <a:off x="2586190" y="4284601"/>
              <a:ext cx="1241947" cy="36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Q.A</a:t>
              </a:r>
              <a:endParaRPr lang="es-AR" sz="11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1" name="90 Imagen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0" t="18765" r="20536" b="40249"/>
            <a:stretch/>
          </p:blipFill>
          <p:spPr>
            <a:xfrm>
              <a:off x="1152133" y="3935083"/>
              <a:ext cx="1149708" cy="1080000"/>
            </a:xfrm>
            <a:prstGeom prst="rect">
              <a:avLst/>
            </a:prstGeom>
          </p:spPr>
        </p:pic>
      </p:grpSp>
      <p:grpSp>
        <p:nvGrpSpPr>
          <p:cNvPr id="6" name="Interfaz"/>
          <p:cNvGrpSpPr/>
          <p:nvPr/>
        </p:nvGrpSpPr>
        <p:grpSpPr>
          <a:xfrm>
            <a:off x="1" y="5938571"/>
            <a:ext cx="12191999" cy="919429"/>
            <a:chOff x="1" y="5938571"/>
            <a:chExt cx="12191999" cy="919429"/>
          </a:xfrm>
        </p:grpSpPr>
        <p:pic>
          <p:nvPicPr>
            <p:cNvPr id="8" name="PerfectMach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10210647" y="6200910"/>
              <a:ext cx="1981353" cy="539522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</p:spTree>
    <p:extLst>
      <p:ext uri="{BB962C8B-B14F-4D97-AF65-F5344CB8AC3E}">
        <p14:creationId xmlns:p14="http://schemas.microsoft.com/office/powerpoint/2010/main" val="1418143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ROAD MAP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5" name="Rectángulo General"/>
          <p:cNvSpPr/>
          <p:nvPr/>
        </p:nvSpPr>
        <p:spPr>
          <a:xfrm>
            <a:off x="3507700" y="1408888"/>
            <a:ext cx="5141626" cy="4763662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ángulo 1"/>
          <p:cNvSpPr/>
          <p:nvPr/>
        </p:nvSpPr>
        <p:spPr>
          <a:xfrm>
            <a:off x="4412247" y="1665681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7" name="Text 1"/>
          <p:cNvSpPr/>
          <p:nvPr/>
        </p:nvSpPr>
        <p:spPr>
          <a:xfrm>
            <a:off x="4402092" y="2026376"/>
            <a:ext cx="3352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 smtClean="0">
                <a:latin typeface="Nasalization" pitchFamily="34" charset="0"/>
              </a:rPr>
              <a:t>¿QUIENES SOMOS?</a:t>
            </a:r>
            <a:endParaRPr lang="es-ES" sz="2000" dirty="0">
              <a:latin typeface="Nasalization" pitchFamily="34" charset="0"/>
            </a:endParaRPr>
          </a:p>
        </p:txBody>
      </p:sp>
      <p:sp>
        <p:nvSpPr>
          <p:cNvPr id="8" name="Rectángulo 2"/>
          <p:cNvSpPr/>
          <p:nvPr/>
        </p:nvSpPr>
        <p:spPr>
          <a:xfrm>
            <a:off x="4403510" y="3236209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9" name="Text 2"/>
          <p:cNvSpPr/>
          <p:nvPr/>
        </p:nvSpPr>
        <p:spPr>
          <a:xfrm>
            <a:off x="4406771" y="3460761"/>
            <a:ext cx="33593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 smtClean="0">
                <a:latin typeface="Nasalization" pitchFamily="34" charset="0"/>
              </a:rPr>
              <a:t>SISTEMA FUNCIONANDO</a:t>
            </a:r>
            <a:endParaRPr lang="es-ES" sz="2000" dirty="0">
              <a:latin typeface="Nasalization" pitchFamily="34" charset="0"/>
            </a:endParaRPr>
          </a:p>
        </p:txBody>
      </p:sp>
      <p:sp>
        <p:nvSpPr>
          <p:cNvPr id="10" name="Rectángulo 3"/>
          <p:cNvSpPr/>
          <p:nvPr/>
        </p:nvSpPr>
        <p:spPr>
          <a:xfrm>
            <a:off x="4403510" y="4760132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11" name="Text 3"/>
          <p:cNvSpPr/>
          <p:nvPr/>
        </p:nvSpPr>
        <p:spPr>
          <a:xfrm>
            <a:off x="4386831" y="5123183"/>
            <a:ext cx="33681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000" dirty="0" smtClean="0">
                <a:latin typeface="Nasalization" pitchFamily="34" charset="0"/>
              </a:rPr>
              <a:t>GESTIÓN DE PROYECTO</a:t>
            </a:r>
            <a:endParaRPr lang="es-AR" sz="20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74" l="9961" r="93750"/>
                    </a14:imgEffect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35" y="3184248"/>
            <a:ext cx="2370206" cy="35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7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 general"/>
          <p:cNvSpPr/>
          <p:nvPr/>
        </p:nvSpPr>
        <p:spPr>
          <a:xfrm>
            <a:off x="4624410" y="191069"/>
            <a:ext cx="7311409" cy="6496334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 1"/>
          <p:cNvSpPr/>
          <p:nvPr/>
        </p:nvSpPr>
        <p:spPr>
          <a:xfrm>
            <a:off x="4996614" y="398117"/>
            <a:ext cx="6620363" cy="157481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text 1"/>
          <p:cNvSpPr/>
          <p:nvPr/>
        </p:nvSpPr>
        <p:spPr>
          <a:xfrm>
            <a:off x="4957624" y="418210"/>
            <a:ext cx="65872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SOMOS UNA CONSULTORA TECNOLÓGICA ESPECIALIZADA EN EL DISEÑO Y DESARROLLO DE SOLUCIONES INFORMÁTICAS.</a:t>
            </a:r>
            <a:endParaRPr lang="es-AR" sz="2400" dirty="0"/>
          </a:p>
        </p:txBody>
      </p:sp>
      <p:sp>
        <p:nvSpPr>
          <p:cNvPr id="18" name="rectang 2"/>
          <p:cNvSpPr/>
          <p:nvPr/>
        </p:nvSpPr>
        <p:spPr>
          <a:xfrm>
            <a:off x="5003031" y="2090054"/>
            <a:ext cx="6607531" cy="224114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text 2"/>
          <p:cNvSpPr/>
          <p:nvPr/>
        </p:nvSpPr>
        <p:spPr>
          <a:xfrm>
            <a:off x="5009445" y="2241132"/>
            <a:ext cx="66075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DESARROLLO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AUTOMATIZACIÓN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INTEGRACIÓN DE TECNOLOGÍAS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MÉTRICAS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DISEÑO UX/UI</a:t>
            </a:r>
            <a:endParaRPr lang="es-ES" sz="3200" dirty="0" smtClean="0">
              <a:latin typeface="Nasalization" pitchFamily="34" charset="0"/>
            </a:endParaRPr>
          </a:p>
        </p:txBody>
      </p:sp>
      <p:sp>
        <p:nvSpPr>
          <p:cNvPr id="15" name="regtang 3"/>
          <p:cNvSpPr/>
          <p:nvPr/>
        </p:nvSpPr>
        <p:spPr>
          <a:xfrm>
            <a:off x="4957624" y="4462818"/>
            <a:ext cx="6607532" cy="207445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3"/>
          <p:cNvSpPr/>
          <p:nvPr/>
        </p:nvSpPr>
        <p:spPr>
          <a:xfrm>
            <a:off x="4957624" y="4534742"/>
            <a:ext cx="6624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ENFOQUE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PROCESOS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COMUNICACIÓN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ADAPTACIÓN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j-lt"/>
              </a:rPr>
              <a:t>COMPROMISO</a:t>
            </a:r>
            <a:endParaRPr lang="es-AR" sz="2400" dirty="0">
              <a:latin typeface="+mj-lt"/>
            </a:endParaRPr>
          </a:p>
        </p:txBody>
      </p:sp>
      <p:pic>
        <p:nvPicPr>
          <p:cNvPr id="5" name="logo PerfectMat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3463986" y="1771747"/>
            <a:ext cx="5264028" cy="3334978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11060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118E-6 7.51445E-7 L -0.26638 -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2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  <p:bldP spid="18" grpId="0" animBg="1"/>
      <p:bldP spid="19" grpId="0"/>
      <p:bldP spid="15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General"/>
          <p:cNvSpPr/>
          <p:nvPr/>
        </p:nvSpPr>
        <p:spPr>
          <a:xfrm>
            <a:off x="3369986" y="1512836"/>
            <a:ext cx="8052519" cy="4763662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ulo"/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¿EN QUE PROBLEMA ESTAMOS TRABAJANDO?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6" name="Rectángulo 1"/>
          <p:cNvSpPr/>
          <p:nvPr/>
        </p:nvSpPr>
        <p:spPr>
          <a:xfrm>
            <a:off x="3529588" y="1745644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7" name="Text 1"/>
          <p:cNvSpPr/>
          <p:nvPr/>
        </p:nvSpPr>
        <p:spPr>
          <a:xfrm>
            <a:off x="3498614" y="1908640"/>
            <a:ext cx="3352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Dificultad Para Identificar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8" name="Rectángulo 2"/>
          <p:cNvSpPr/>
          <p:nvPr/>
        </p:nvSpPr>
        <p:spPr>
          <a:xfrm>
            <a:off x="3520851" y="3316172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10" name="Text 2"/>
          <p:cNvSpPr/>
          <p:nvPr/>
        </p:nvSpPr>
        <p:spPr>
          <a:xfrm>
            <a:off x="3527374" y="3310477"/>
            <a:ext cx="3359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Consumo De Tiempo Significativo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9" name="Rectángulo 3"/>
          <p:cNvSpPr/>
          <p:nvPr/>
        </p:nvSpPr>
        <p:spPr>
          <a:xfrm>
            <a:off x="3520851" y="4840095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11" name="Text 3"/>
          <p:cNvSpPr/>
          <p:nvPr/>
        </p:nvSpPr>
        <p:spPr>
          <a:xfrm>
            <a:off x="3527374" y="5003091"/>
            <a:ext cx="3368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smtClean="0">
                <a:latin typeface="Nasalization" pitchFamily="34" charset="0"/>
              </a:rPr>
              <a:t>Proceso Laborioso Y Repetitivo</a:t>
            </a:r>
            <a:endParaRPr lang="es-AR" sz="2400" dirty="0"/>
          </a:p>
        </p:txBody>
      </p:sp>
      <p:pic>
        <p:nvPicPr>
          <p:cNvPr id="15" name="Piezini Stresado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465" r="99219">
                        <a14:foregroundMark x1="31152" y1="30469" x2="60840" y2="30078"/>
                        <a14:foregroundMark x1="77930" y1="53516" x2="78516" y2="78027"/>
                        <a14:foregroundMark x1="68359" y1="89941" x2="81934" y2="87793"/>
                        <a14:foregroundMark x1="10449" y1="84375" x2="22363" y2="84961"/>
                        <a14:foregroundMark x1="16406" y1="58691" x2="22168" y2="61328"/>
                        <a14:foregroundMark x1="28613" y1="82031" x2="65039" y2="82813"/>
                        <a14:foregroundMark x1="45703" y1="86523" x2="45703" y2="79395"/>
                        <a14:foregroundMark x1="45313" y1="87012" x2="61816" y2="83984"/>
                        <a14:foregroundMark x1="60449" y1="86133" x2="64355" y2="84570"/>
                        <a14:foregroundMark x1="66797" y1="83398" x2="57422" y2="78418"/>
                        <a14:foregroundMark x1="41504" y1="87012" x2="27539" y2="84180"/>
                        <a14:foregroundMark x1="34375" y1="79004" x2="59375" y2="78613"/>
                        <a14:foregroundMark x1="34180" y1="78418" x2="38086" y2="77637"/>
                        <a14:foregroundMark x1="38770" y1="78027" x2="40332" y2="77637"/>
                        <a14:foregroundMark x1="53027" y1="77441" x2="60645" y2="78809"/>
                        <a14:foregroundMark x1="26563" y1="82422" x2="24609" y2="84766"/>
                        <a14:foregroundMark x1="15820" y1="81641" x2="16992" y2="88184"/>
                        <a14:foregroundMark x1="53809" y1="70996" x2="70117" y2="71484"/>
                        <a14:foregroundMark x1="80957" y1="54297" x2="91309" y2="64648"/>
                        <a14:foregroundMark x1="66406" y1="56348" x2="76563" y2="52539"/>
                        <a14:foregroundMark x1="86133" y1="87402" x2="69727" y2="85742"/>
                        <a14:foregroundMark x1="61621" y1="88770" x2="75098" y2="92383"/>
                        <a14:backgroundMark x1="40137" y1="64453" x2="38965" y2="62695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" y="1745644"/>
            <a:ext cx="3301354" cy="3301354"/>
          </a:xfrm>
          <a:prstGeom prst="rect">
            <a:avLst/>
          </a:prstGeom>
        </p:spPr>
      </p:pic>
      <p:sp>
        <p:nvSpPr>
          <p:cNvPr id="22" name="Rectángulo 1"/>
          <p:cNvSpPr/>
          <p:nvPr/>
        </p:nvSpPr>
        <p:spPr>
          <a:xfrm>
            <a:off x="7714342" y="1772415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23" name="Text 1"/>
          <p:cNvSpPr/>
          <p:nvPr/>
        </p:nvSpPr>
        <p:spPr>
          <a:xfrm>
            <a:off x="7683368" y="1935411"/>
            <a:ext cx="3352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Criterios De Selección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24" name="Rectángulo 2"/>
          <p:cNvSpPr/>
          <p:nvPr/>
        </p:nvSpPr>
        <p:spPr>
          <a:xfrm>
            <a:off x="7705605" y="3342943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25" name="Text 2"/>
          <p:cNvSpPr/>
          <p:nvPr/>
        </p:nvSpPr>
        <p:spPr>
          <a:xfrm>
            <a:off x="7720865" y="3346288"/>
            <a:ext cx="3359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Limitada Capacidad De Análisis</a:t>
            </a:r>
            <a:endParaRPr lang="es-ES" sz="2400" dirty="0">
              <a:latin typeface="Nasalization" pitchFamily="34" charset="0"/>
            </a:endParaRPr>
          </a:p>
        </p:txBody>
      </p:sp>
      <p:sp>
        <p:nvSpPr>
          <p:cNvPr id="26" name="Rectángulo 3"/>
          <p:cNvSpPr/>
          <p:nvPr/>
        </p:nvSpPr>
        <p:spPr>
          <a:xfrm>
            <a:off x="7705605" y="4866866"/>
            <a:ext cx="3365888" cy="11569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 dirty="0"/>
          </a:p>
        </p:txBody>
      </p:sp>
      <p:sp>
        <p:nvSpPr>
          <p:cNvPr id="27" name="Text 3"/>
          <p:cNvSpPr/>
          <p:nvPr/>
        </p:nvSpPr>
        <p:spPr>
          <a:xfrm>
            <a:off x="7712128" y="5029862"/>
            <a:ext cx="3368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smtClean="0">
                <a:latin typeface="Nasalization" pitchFamily="34" charset="0"/>
              </a:rPr>
              <a:t>Evaluación Con Sesgo</a:t>
            </a:r>
            <a:endParaRPr lang="es-AR" sz="2400" dirty="0">
              <a:latin typeface="Nasalizatio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/>
      <p:bldP spid="9" grpId="0" animBg="1"/>
      <p:bldP spid="11" grpId="0"/>
      <p:bldP spid="22" grpId="0" animBg="1"/>
      <p:bldP spid="23" grpId="0"/>
      <p:bldP spid="24" grpId="0" animBg="1"/>
      <p:bldP spid="25" grpId="0"/>
      <p:bldP spid="26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Apptitud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818185" y="1842043"/>
            <a:ext cx="10080634" cy="2744960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sp>
        <p:nvSpPr>
          <p:cNvPr id="18" name="Rectángulo General"/>
          <p:cNvSpPr/>
          <p:nvPr/>
        </p:nvSpPr>
        <p:spPr>
          <a:xfrm>
            <a:off x="2164057" y="2320361"/>
            <a:ext cx="8151002" cy="3762530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Rectángulo 1"/>
          <p:cNvSpPr/>
          <p:nvPr/>
        </p:nvSpPr>
        <p:spPr>
          <a:xfrm>
            <a:off x="2277851" y="2531338"/>
            <a:ext cx="346916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Text 1"/>
          <p:cNvSpPr/>
          <p:nvPr/>
        </p:nvSpPr>
        <p:spPr>
          <a:xfrm>
            <a:off x="2290681" y="2556579"/>
            <a:ext cx="34624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Automatización </a:t>
            </a:r>
          </a:p>
          <a:p>
            <a:pPr algn="ctr"/>
            <a:r>
              <a:rPr lang="es-ES" sz="2800" dirty="0" smtClean="0">
                <a:latin typeface="Nasalization" pitchFamily="34" charset="0"/>
              </a:rPr>
              <a:t>De Pre-selección </a:t>
            </a:r>
          </a:p>
        </p:txBody>
      </p:sp>
      <p:sp>
        <p:nvSpPr>
          <p:cNvPr id="20" name="Rectángulo 2"/>
          <p:cNvSpPr/>
          <p:nvPr/>
        </p:nvSpPr>
        <p:spPr>
          <a:xfrm>
            <a:off x="2277851" y="3727537"/>
            <a:ext cx="3475274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Text 2"/>
          <p:cNvSpPr/>
          <p:nvPr/>
        </p:nvSpPr>
        <p:spPr>
          <a:xfrm>
            <a:off x="2273420" y="3778020"/>
            <a:ext cx="3468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Mejora De Precisión</a:t>
            </a:r>
          </a:p>
        </p:txBody>
      </p:sp>
      <p:sp>
        <p:nvSpPr>
          <p:cNvPr id="21" name="Rectángulo 3"/>
          <p:cNvSpPr/>
          <p:nvPr/>
        </p:nvSpPr>
        <p:spPr>
          <a:xfrm>
            <a:off x="6672430" y="2531338"/>
            <a:ext cx="3494592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Text 3"/>
          <p:cNvSpPr/>
          <p:nvPr/>
        </p:nvSpPr>
        <p:spPr>
          <a:xfrm>
            <a:off x="6650813" y="2581821"/>
            <a:ext cx="34968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Flujo De Trabajo Optimizado</a:t>
            </a:r>
            <a:endParaRPr lang="es-AR" sz="2800" dirty="0"/>
          </a:p>
        </p:txBody>
      </p:sp>
      <p:sp>
        <p:nvSpPr>
          <p:cNvPr id="22" name="Rectángulo 4"/>
          <p:cNvSpPr/>
          <p:nvPr/>
        </p:nvSpPr>
        <p:spPr>
          <a:xfrm>
            <a:off x="6672428" y="3735842"/>
            <a:ext cx="352303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Text 4"/>
          <p:cNvSpPr/>
          <p:nvPr/>
        </p:nvSpPr>
        <p:spPr>
          <a:xfrm>
            <a:off x="6650813" y="3794471"/>
            <a:ext cx="35162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Disminución De Sesgo</a:t>
            </a:r>
          </a:p>
        </p:txBody>
      </p:sp>
      <p:sp>
        <p:nvSpPr>
          <p:cNvPr id="12" name="Rectángulo 2"/>
          <p:cNvSpPr/>
          <p:nvPr/>
        </p:nvSpPr>
        <p:spPr>
          <a:xfrm>
            <a:off x="2295112" y="4906202"/>
            <a:ext cx="3475274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Text 2"/>
          <p:cNvSpPr/>
          <p:nvPr/>
        </p:nvSpPr>
        <p:spPr>
          <a:xfrm>
            <a:off x="2290681" y="4956685"/>
            <a:ext cx="3468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Nasalization" pitchFamily="34" charset="0"/>
              </a:rPr>
              <a:t>Capacidad De Análisis</a:t>
            </a:r>
          </a:p>
        </p:txBody>
      </p:sp>
      <p:sp>
        <p:nvSpPr>
          <p:cNvPr id="23" name="Rectángulo 4"/>
          <p:cNvSpPr/>
          <p:nvPr/>
        </p:nvSpPr>
        <p:spPr>
          <a:xfrm>
            <a:off x="6689689" y="4914507"/>
            <a:ext cx="3523037" cy="100459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Text 4"/>
          <p:cNvSpPr/>
          <p:nvPr/>
        </p:nvSpPr>
        <p:spPr>
          <a:xfrm>
            <a:off x="6668074" y="4973136"/>
            <a:ext cx="35162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Nasalization" pitchFamily="34" charset="0"/>
              </a:rPr>
              <a:t>Disminución Errores</a:t>
            </a:r>
          </a:p>
        </p:txBody>
      </p:sp>
    </p:spTree>
    <p:extLst>
      <p:ext uri="{BB962C8B-B14F-4D97-AF65-F5344CB8AC3E}">
        <p14:creationId xmlns:p14="http://schemas.microsoft.com/office/powerpoint/2010/main" val="44954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355E-6 3.12139E-6 L -0.00248 -0.3285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64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20" grpId="0" animBg="1"/>
      <p:bldP spid="14" grpId="0"/>
      <p:bldP spid="21" grpId="0" animBg="1"/>
      <p:bldP spid="13" grpId="0"/>
      <p:bldP spid="22" grpId="0" animBg="1"/>
      <p:bldP spid="16" grpId="0"/>
      <p:bldP spid="12" grpId="0" animBg="1"/>
      <p:bldP spid="17" grpId="0"/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4 Rectángulo" hidden="1"/>
          <p:cNvSpPr/>
          <p:nvPr/>
        </p:nvSpPr>
        <p:spPr>
          <a:xfrm>
            <a:off x="695459" y="1212854"/>
            <a:ext cx="10625071" cy="85563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itulo"/>
          <p:cNvSpPr/>
          <p:nvPr/>
        </p:nvSpPr>
        <p:spPr>
          <a:xfrm>
            <a:off x="0" y="13431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SCRUM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6" name="logo PerfectMatch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3356673" y="1200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sp>
        <p:nvSpPr>
          <p:cNvPr id="70" name="Recuadro General"/>
          <p:cNvSpPr/>
          <p:nvPr/>
        </p:nvSpPr>
        <p:spPr>
          <a:xfrm>
            <a:off x="1486402" y="789711"/>
            <a:ext cx="9186154" cy="562222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textos logos" hidden="1"/>
          <p:cNvSpPr/>
          <p:nvPr/>
        </p:nvSpPr>
        <p:spPr>
          <a:xfrm>
            <a:off x="1151486" y="1457959"/>
            <a:ext cx="8314486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AR" sz="2000" u="sng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CONSULTORA</a:t>
            </a:r>
            <a:r>
              <a:rPr lang="es-AR" sz="20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					  </a:t>
            </a:r>
            <a:r>
              <a:rPr lang="es-AR" sz="2000" u="sng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PRODUCTO</a:t>
            </a:r>
            <a:r>
              <a:rPr lang="es-AR" sz="2000" dirty="0" smtClean="0">
                <a:effectLst/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grpSp>
        <p:nvGrpSpPr>
          <p:cNvPr id="81" name="Fer"/>
          <p:cNvGrpSpPr/>
          <p:nvPr/>
        </p:nvGrpSpPr>
        <p:grpSpPr>
          <a:xfrm>
            <a:off x="3049480" y="946844"/>
            <a:ext cx="2744963" cy="1614784"/>
            <a:chOff x="912201" y="1238315"/>
            <a:chExt cx="3211002" cy="1897357"/>
          </a:xfrm>
        </p:grpSpPr>
        <p:sp>
          <p:nvSpPr>
            <p:cNvPr id="74" name="Recuado 6"/>
            <p:cNvSpPr/>
            <p:nvPr/>
          </p:nvSpPr>
          <p:spPr>
            <a:xfrm>
              <a:off x="912201" y="1238315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5" name="Recuado 6"/>
            <p:cNvSpPr/>
            <p:nvPr/>
          </p:nvSpPr>
          <p:spPr>
            <a:xfrm>
              <a:off x="2636857" y="1863886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6" name="Recuado 6"/>
            <p:cNvSpPr/>
            <p:nvPr/>
          </p:nvSpPr>
          <p:spPr>
            <a:xfrm>
              <a:off x="1088271" y="1688893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7" name="Recuado 6"/>
            <p:cNvSpPr/>
            <p:nvPr/>
          </p:nvSpPr>
          <p:spPr>
            <a:xfrm>
              <a:off x="1099192" y="1355746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78" name="nombre  G.R 6"/>
            <p:cNvSpPr txBox="1"/>
            <p:nvPr/>
          </p:nvSpPr>
          <p:spPr>
            <a:xfrm>
              <a:off x="1099194" y="1335106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AR" sz="1300" dirty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Abal, Fernando Gabriel</a:t>
              </a:r>
            </a:p>
          </p:txBody>
        </p:sp>
        <p:sp>
          <p:nvSpPr>
            <p:cNvPr id="80" name="rol"/>
            <p:cNvSpPr txBox="1"/>
            <p:nvPr/>
          </p:nvSpPr>
          <p:spPr>
            <a:xfrm>
              <a:off x="2628494" y="2077078"/>
              <a:ext cx="1250310" cy="61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Leader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foto fer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5" b="8046"/>
            <a:stretch/>
          </p:blipFill>
          <p:spPr>
            <a:xfrm>
              <a:off x="1238342" y="1846714"/>
              <a:ext cx="1078621" cy="1080000"/>
            </a:xfrm>
            <a:prstGeom prst="rect">
              <a:avLst/>
            </a:prstGeom>
          </p:spPr>
        </p:pic>
      </p:grpSp>
      <p:grpSp>
        <p:nvGrpSpPr>
          <p:cNvPr id="90" name="feli"/>
          <p:cNvGrpSpPr/>
          <p:nvPr/>
        </p:nvGrpSpPr>
        <p:grpSpPr>
          <a:xfrm>
            <a:off x="1582287" y="2733082"/>
            <a:ext cx="2744963" cy="1614784"/>
            <a:chOff x="4224061" y="1250902"/>
            <a:chExt cx="3211002" cy="1897357"/>
          </a:xfrm>
        </p:grpSpPr>
        <p:sp>
          <p:nvSpPr>
            <p:cNvPr id="83" name="Recuado 6"/>
            <p:cNvSpPr/>
            <p:nvPr/>
          </p:nvSpPr>
          <p:spPr>
            <a:xfrm>
              <a:off x="4224061" y="125090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4" name="Recuado 6"/>
            <p:cNvSpPr/>
            <p:nvPr/>
          </p:nvSpPr>
          <p:spPr>
            <a:xfrm>
              <a:off x="5948717" y="187647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5" name="Recuado 6"/>
            <p:cNvSpPr/>
            <p:nvPr/>
          </p:nvSpPr>
          <p:spPr>
            <a:xfrm>
              <a:off x="4400131" y="170148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6" name="Recuado 6"/>
            <p:cNvSpPr/>
            <p:nvPr/>
          </p:nvSpPr>
          <p:spPr>
            <a:xfrm>
              <a:off x="4411052" y="136833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87" name="nombre  G.R 6"/>
            <p:cNvSpPr txBox="1"/>
            <p:nvPr/>
          </p:nvSpPr>
          <p:spPr>
            <a:xfrm>
              <a:off x="4411054" y="1347693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Bianciotto, </a:t>
              </a:r>
              <a:r>
                <a:rPr lang="en-US" sz="1300" dirty="0" err="1">
                  <a:latin typeface="Nasalization" panose="020B0604020202020204" pitchFamily="34" charset="0"/>
                </a:rPr>
                <a:t>Matías</a:t>
              </a:r>
              <a:r>
                <a:rPr lang="en-US" sz="1300" dirty="0">
                  <a:latin typeface="Nasalization" panose="020B0604020202020204" pitchFamily="34" charset="0"/>
                </a:rPr>
                <a:t> Felipe</a:t>
              </a:r>
            </a:p>
          </p:txBody>
        </p:sp>
        <p:sp>
          <p:nvSpPr>
            <p:cNvPr id="88" name="rol"/>
            <p:cNvSpPr txBox="1"/>
            <p:nvPr/>
          </p:nvSpPr>
          <p:spPr>
            <a:xfrm>
              <a:off x="5940354" y="2089665"/>
              <a:ext cx="1250310" cy="73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Scraum</a:t>
              </a:r>
              <a:endParaRPr lang="es-ES" sz="1300" dirty="0" smtClean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Master</a:t>
              </a:r>
            </a:p>
          </p:txBody>
        </p:sp>
        <p:pic>
          <p:nvPicPr>
            <p:cNvPr id="2" name="foto feli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8" t="9629" r="13365" b="42788"/>
            <a:stretch/>
          </p:blipFill>
          <p:spPr>
            <a:xfrm>
              <a:off x="4549513" y="1846714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99" name="Diego"/>
          <p:cNvGrpSpPr/>
          <p:nvPr/>
        </p:nvGrpSpPr>
        <p:grpSpPr>
          <a:xfrm>
            <a:off x="3049479" y="4490661"/>
            <a:ext cx="2744963" cy="1614784"/>
            <a:chOff x="7768707" y="1238314"/>
            <a:chExt cx="3211002" cy="1897357"/>
          </a:xfrm>
        </p:grpSpPr>
        <p:sp>
          <p:nvSpPr>
            <p:cNvPr id="92" name="Recuado 6"/>
            <p:cNvSpPr/>
            <p:nvPr/>
          </p:nvSpPr>
          <p:spPr>
            <a:xfrm>
              <a:off x="7768707" y="1238314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3" name="Recuado 6"/>
            <p:cNvSpPr/>
            <p:nvPr/>
          </p:nvSpPr>
          <p:spPr>
            <a:xfrm>
              <a:off x="9493363" y="1863885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4" name="Recuado 6"/>
            <p:cNvSpPr/>
            <p:nvPr/>
          </p:nvSpPr>
          <p:spPr>
            <a:xfrm>
              <a:off x="7944777" y="1688892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5" name="Recuado 6"/>
            <p:cNvSpPr/>
            <p:nvPr/>
          </p:nvSpPr>
          <p:spPr>
            <a:xfrm>
              <a:off x="7955698" y="1355745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96" name="nombre  G.R 6"/>
            <p:cNvSpPr txBox="1"/>
            <p:nvPr/>
          </p:nvSpPr>
          <p:spPr>
            <a:xfrm>
              <a:off x="7955700" y="1335105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Gutiérrez, Diego </a:t>
              </a:r>
              <a:r>
                <a:rPr lang="en-US" sz="1300" dirty="0" err="1">
                  <a:latin typeface="Nasalization" panose="020B0604020202020204" pitchFamily="34" charset="0"/>
                </a:rPr>
                <a:t>Germán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sp>
          <p:nvSpPr>
            <p:cNvPr id="98" name="rol"/>
            <p:cNvSpPr txBox="1"/>
            <p:nvPr/>
          </p:nvSpPr>
          <p:spPr>
            <a:xfrm>
              <a:off x="9337550" y="2168009"/>
              <a:ext cx="1562100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159" y="1831079"/>
              <a:ext cx="108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2" name="guada"/>
          <p:cNvGrpSpPr/>
          <p:nvPr/>
        </p:nvGrpSpPr>
        <p:grpSpPr>
          <a:xfrm>
            <a:off x="6352904" y="4508359"/>
            <a:ext cx="2744963" cy="1614784"/>
            <a:chOff x="7828471" y="1402701"/>
            <a:chExt cx="3211002" cy="1897357"/>
          </a:xfrm>
        </p:grpSpPr>
        <p:sp>
          <p:nvSpPr>
            <p:cNvPr id="66" name="Recuado 6"/>
            <p:cNvSpPr/>
            <p:nvPr/>
          </p:nvSpPr>
          <p:spPr>
            <a:xfrm>
              <a:off x="7828471" y="1402701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7" name="Recuado 6"/>
            <p:cNvSpPr/>
            <p:nvPr/>
          </p:nvSpPr>
          <p:spPr>
            <a:xfrm>
              <a:off x="9553127" y="2028272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8" name="Recuado 6"/>
            <p:cNvSpPr/>
            <p:nvPr/>
          </p:nvSpPr>
          <p:spPr>
            <a:xfrm>
              <a:off x="8004541" y="1853279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9" name="Recuado 6"/>
            <p:cNvSpPr/>
            <p:nvPr/>
          </p:nvSpPr>
          <p:spPr>
            <a:xfrm>
              <a:off x="8015462" y="1520132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5" name="nombre  G.R 6"/>
            <p:cNvSpPr txBox="1"/>
            <p:nvPr/>
          </p:nvSpPr>
          <p:spPr>
            <a:xfrm>
              <a:off x="8015464" y="1499492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smtClean="0">
                  <a:latin typeface="Nasalization" panose="020B0604020202020204" pitchFamily="34" charset="0"/>
                </a:rPr>
                <a:t>Roldan, Guadalupe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pic>
          <p:nvPicPr>
            <p:cNvPr id="22" name="foto Guada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7" t="27408" r="18145" b="13214"/>
            <a:stretch/>
          </p:blipFill>
          <p:spPr>
            <a:xfrm>
              <a:off x="8174364" y="2006672"/>
              <a:ext cx="1080000" cy="1080000"/>
            </a:xfrm>
            <a:prstGeom prst="rect">
              <a:avLst/>
            </a:prstGeom>
          </p:spPr>
        </p:pic>
        <p:sp>
          <p:nvSpPr>
            <p:cNvPr id="55" name="rol"/>
            <p:cNvSpPr txBox="1"/>
            <p:nvPr/>
          </p:nvSpPr>
          <p:spPr>
            <a:xfrm>
              <a:off x="9397314" y="2332396"/>
              <a:ext cx="1562100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Developer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Oz"/>
          <p:cNvGrpSpPr/>
          <p:nvPr/>
        </p:nvGrpSpPr>
        <p:grpSpPr>
          <a:xfrm>
            <a:off x="4676704" y="2727826"/>
            <a:ext cx="2744963" cy="1614784"/>
            <a:chOff x="7828473" y="3320042"/>
            <a:chExt cx="3211002" cy="1897357"/>
          </a:xfrm>
        </p:grpSpPr>
        <p:sp>
          <p:nvSpPr>
            <p:cNvPr id="57" name="Recuado 7"/>
            <p:cNvSpPr/>
            <p:nvPr/>
          </p:nvSpPr>
          <p:spPr>
            <a:xfrm>
              <a:off x="7828473" y="3320042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8" name="Recuado 7"/>
            <p:cNvSpPr/>
            <p:nvPr/>
          </p:nvSpPr>
          <p:spPr>
            <a:xfrm>
              <a:off x="9553129" y="3945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9" name="Recuado 7"/>
            <p:cNvSpPr/>
            <p:nvPr/>
          </p:nvSpPr>
          <p:spPr>
            <a:xfrm>
              <a:off x="8004543" y="3770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60" name="Recuado 7"/>
            <p:cNvSpPr/>
            <p:nvPr/>
          </p:nvSpPr>
          <p:spPr>
            <a:xfrm>
              <a:off x="8015464" y="3437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54" name="nombre"/>
            <p:cNvSpPr txBox="1"/>
            <p:nvPr/>
          </p:nvSpPr>
          <p:spPr>
            <a:xfrm>
              <a:off x="9553130" y="4079288"/>
              <a:ext cx="1241947" cy="73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Product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Owner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ol"/>
            <p:cNvSpPr txBox="1"/>
            <p:nvPr/>
          </p:nvSpPr>
          <p:spPr>
            <a:xfrm>
              <a:off x="8160850" y="3437473"/>
              <a:ext cx="2546245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smtClean="0">
                  <a:latin typeface="Nasalization" panose="020B0604020202020204" pitchFamily="34" charset="0"/>
                </a:rPr>
                <a:t>De La Oz, Francisco</a:t>
              </a:r>
              <a:endParaRPr lang="en-US" sz="1300" dirty="0">
                <a:latin typeface="Nasalization" panose="020B0604020202020204" pitchFamily="34" charset="0"/>
              </a:endParaRPr>
            </a:p>
          </p:txBody>
        </p:sp>
        <p:pic>
          <p:nvPicPr>
            <p:cNvPr id="65" name="foto Oz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6" t="619" r="26935" b="54089"/>
            <a:stretch/>
          </p:blipFill>
          <p:spPr>
            <a:xfrm>
              <a:off x="8160850" y="3918216"/>
              <a:ext cx="1093514" cy="1081189"/>
            </a:xfrm>
            <a:prstGeom prst="rect">
              <a:avLst/>
            </a:prstGeom>
          </p:spPr>
        </p:pic>
      </p:grpSp>
      <p:grpSp>
        <p:nvGrpSpPr>
          <p:cNvPr id="61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62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63" name="ApptitudAI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grpSp>
        <p:nvGrpSpPr>
          <p:cNvPr id="108" name="eve"/>
          <p:cNvGrpSpPr/>
          <p:nvPr/>
        </p:nvGrpSpPr>
        <p:grpSpPr>
          <a:xfrm>
            <a:off x="7782801" y="2733081"/>
            <a:ext cx="2744963" cy="1614784"/>
            <a:chOff x="4250493" y="3450306"/>
            <a:chExt cx="3211002" cy="1897357"/>
          </a:xfrm>
        </p:grpSpPr>
        <p:sp>
          <p:nvSpPr>
            <p:cNvPr id="101" name="Recuado 6"/>
            <p:cNvSpPr/>
            <p:nvPr/>
          </p:nvSpPr>
          <p:spPr>
            <a:xfrm>
              <a:off x="4250493" y="34503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2" name="Recuado 6"/>
            <p:cNvSpPr/>
            <p:nvPr/>
          </p:nvSpPr>
          <p:spPr>
            <a:xfrm>
              <a:off x="5975149" y="4116613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3" name="Recuado 6"/>
            <p:cNvSpPr/>
            <p:nvPr/>
          </p:nvSpPr>
          <p:spPr>
            <a:xfrm>
              <a:off x="4426563" y="3941620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4" name="Recuado 6"/>
            <p:cNvSpPr/>
            <p:nvPr/>
          </p:nvSpPr>
          <p:spPr>
            <a:xfrm>
              <a:off x="4437484" y="3608473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05" name="nombre  G.R 6"/>
            <p:cNvSpPr txBox="1"/>
            <p:nvPr/>
          </p:nvSpPr>
          <p:spPr>
            <a:xfrm>
              <a:off x="4437486" y="3587833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>
                  <a:latin typeface="Nasalization" panose="020B0604020202020204" pitchFamily="34" charset="0"/>
                </a:rPr>
                <a:t>Sotelo, Evelyn Romina</a:t>
              </a:r>
            </a:p>
          </p:txBody>
        </p:sp>
        <p:sp>
          <p:nvSpPr>
            <p:cNvPr id="107" name="rol"/>
            <p:cNvSpPr txBox="1"/>
            <p:nvPr/>
          </p:nvSpPr>
          <p:spPr>
            <a:xfrm>
              <a:off x="5975150" y="4325377"/>
              <a:ext cx="1247301" cy="61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Technical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s-ES" sz="1300" dirty="0" err="1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s-ES" sz="1300" dirty="0" err="1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ocum</a:t>
              </a: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foto eve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0178" b="39118"/>
            <a:stretch/>
          </p:blipFill>
          <p:spPr>
            <a:xfrm>
              <a:off x="4575945" y="4057566"/>
              <a:ext cx="1080000" cy="1087918"/>
            </a:xfrm>
            <a:prstGeom prst="rect">
              <a:avLst/>
            </a:prstGeom>
          </p:spPr>
        </p:pic>
      </p:grpSp>
      <p:grpSp>
        <p:nvGrpSpPr>
          <p:cNvPr id="117" name="lucas"/>
          <p:cNvGrpSpPr/>
          <p:nvPr/>
        </p:nvGrpSpPr>
        <p:grpSpPr>
          <a:xfrm>
            <a:off x="6367176" y="946844"/>
            <a:ext cx="2744963" cy="1614784"/>
            <a:chOff x="861535" y="3354906"/>
            <a:chExt cx="3211002" cy="1897357"/>
          </a:xfrm>
        </p:grpSpPr>
        <p:sp>
          <p:nvSpPr>
            <p:cNvPr id="110" name="Recuado 6"/>
            <p:cNvSpPr/>
            <p:nvPr/>
          </p:nvSpPr>
          <p:spPr>
            <a:xfrm>
              <a:off x="861535" y="3354906"/>
              <a:ext cx="3211002" cy="189735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1" name="Recuado 6"/>
            <p:cNvSpPr/>
            <p:nvPr/>
          </p:nvSpPr>
          <p:spPr>
            <a:xfrm>
              <a:off x="2586191" y="3980477"/>
              <a:ext cx="1241947" cy="989213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2" name="Recuado 6"/>
            <p:cNvSpPr/>
            <p:nvPr/>
          </p:nvSpPr>
          <p:spPr>
            <a:xfrm>
              <a:off x="1037605" y="3805484"/>
              <a:ext cx="1378765" cy="1339200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3" name="Recuado 6"/>
            <p:cNvSpPr/>
            <p:nvPr/>
          </p:nvSpPr>
          <p:spPr>
            <a:xfrm>
              <a:off x="1048526" y="3472337"/>
              <a:ext cx="2843140" cy="333147"/>
            </a:xfrm>
            <a:prstGeom prst="rect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00" dirty="0"/>
            </a:p>
          </p:txBody>
        </p:sp>
        <p:sp>
          <p:nvSpPr>
            <p:cNvPr id="114" name="nombre  G.R 6"/>
            <p:cNvSpPr txBox="1"/>
            <p:nvPr/>
          </p:nvSpPr>
          <p:spPr>
            <a:xfrm>
              <a:off x="1048528" y="3451697"/>
              <a:ext cx="2843138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 dirty="0" err="1">
                  <a:latin typeface="Nasalization" panose="020B0604020202020204" pitchFamily="34" charset="0"/>
                </a:rPr>
                <a:t>Abalos</a:t>
              </a:r>
              <a:r>
                <a:rPr lang="en-US" sz="1300" dirty="0">
                  <a:latin typeface="Nasalization" panose="020B0604020202020204" pitchFamily="34" charset="0"/>
                </a:rPr>
                <a:t>, Lucas Gabriel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ol"/>
            <p:cNvSpPr txBox="1"/>
            <p:nvPr/>
          </p:nvSpPr>
          <p:spPr>
            <a:xfrm>
              <a:off x="2586190" y="4284601"/>
              <a:ext cx="1241947" cy="35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300" dirty="0" smtClean="0">
                  <a:latin typeface="Nasalization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Q.A</a:t>
              </a:r>
              <a:endParaRPr lang="es-AR" sz="1300" dirty="0">
                <a:latin typeface="Nasalizatio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7 Imagen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0" t="18765" r="20536" b="40249"/>
            <a:stretch/>
          </p:blipFill>
          <p:spPr>
            <a:xfrm>
              <a:off x="1152133" y="3935083"/>
              <a:ext cx="1149708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888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Rectángulo"/>
          <p:cNvSpPr/>
          <p:nvPr/>
        </p:nvSpPr>
        <p:spPr>
          <a:xfrm>
            <a:off x="5061413" y="1138665"/>
            <a:ext cx="6847953" cy="4589811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8734" r="12890" b="8149"/>
          <a:stretch/>
        </p:blipFill>
        <p:spPr>
          <a:xfrm>
            <a:off x="1" y="5938571"/>
            <a:ext cx="1451254" cy="91942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softEdge rad="6350"/>
          </a:effectLst>
        </p:spPr>
      </p:pic>
      <p:pic>
        <p:nvPicPr>
          <p:cNvPr id="3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28928" r="10861" b="31625"/>
          <a:stretch/>
        </p:blipFill>
        <p:spPr>
          <a:xfrm>
            <a:off x="9267474" y="6113727"/>
            <a:ext cx="2924526" cy="796349"/>
          </a:xfrm>
          <a:prstGeom prst="rect">
            <a:avLst/>
          </a:prstGeom>
          <a:effectLst>
            <a:glow rad="76200">
              <a:schemeClr val="tx1">
                <a:lumMod val="95000"/>
                <a:alpha val="40000"/>
              </a:schemeClr>
            </a:glow>
            <a:softEdge rad="6350"/>
          </a:effectLst>
        </p:spPr>
      </p:pic>
      <p:pic>
        <p:nvPicPr>
          <p:cNvPr id="6" name="Imagen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41" b="97363" l="293" r="100000">
                        <a14:foregroundMark x1="21582" y1="33008" x2="50195" y2="35156"/>
                        <a14:foregroundMark x1="21973" y1="43262" x2="44824" y2="39063"/>
                        <a14:foregroundMark x1="27344" y1="32031" x2="25879" y2="46777"/>
                        <a14:foregroundMark x1="30859" y1="57031" x2="38379" y2="52344"/>
                        <a14:foregroundMark x1="57520" y1="12402" x2="57520" y2="12402"/>
                        <a14:foregroundMark x1="83398" y1="21289" x2="83398" y2="21289"/>
                        <a14:foregroundMark x1="10938" y1="17383" x2="10938" y2="17383"/>
                        <a14:foregroundMark x1="3809" y1="48730" x2="3809" y2="48730"/>
                        <a14:foregroundMark x1="81348" y1="80566" x2="81348" y2="80566"/>
                        <a14:foregroundMark x1="63184" y1="34766" x2="86328" y2="58398"/>
                        <a14:foregroundMark x1="60059" y1="55469" x2="90625" y2="36719"/>
                        <a14:foregroundMark x1="78027" y1="33691" x2="74121" y2="58496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7" y="1216953"/>
            <a:ext cx="4609547" cy="4609547"/>
          </a:xfrm>
          <a:prstGeom prst="rect">
            <a:avLst/>
          </a:prstGeom>
        </p:spPr>
      </p:pic>
      <p:sp>
        <p:nvSpPr>
          <p:cNvPr id="8" name="CuadroTexto 2"/>
          <p:cNvSpPr txBox="1"/>
          <p:nvPr/>
        </p:nvSpPr>
        <p:spPr>
          <a:xfrm>
            <a:off x="1737635" y="5826500"/>
            <a:ext cx="7529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Nasalization" panose="020B0604020202020204" pitchFamily="34" charset="0"/>
              </a:rPr>
              <a:t>Haga </a:t>
            </a:r>
            <a:r>
              <a:rPr lang="es-ES" sz="2400" dirty="0" err="1" smtClean="0">
                <a:latin typeface="Nasalization" panose="020B0604020202020204" pitchFamily="34" charset="0"/>
              </a:rPr>
              <a:t>click</a:t>
            </a:r>
            <a:r>
              <a:rPr lang="es-ES" sz="2400" dirty="0" smtClean="0">
                <a:latin typeface="Nasalization" panose="020B0604020202020204" pitchFamily="34" charset="0"/>
              </a:rPr>
              <a:t> en la imagen o ingrese </a:t>
            </a:r>
            <a:r>
              <a:rPr lang="es-ES" sz="2400" dirty="0">
                <a:latin typeface="Nasalization" panose="020B0604020202020204" pitchFamily="34" charset="0"/>
              </a:rPr>
              <a:t>a: </a:t>
            </a:r>
            <a:r>
              <a:rPr lang="es-ES" sz="2400" dirty="0">
                <a:latin typeface="Nasalization" panose="020B0604020202020204" pitchFamily="34" charset="0"/>
                <a:hlinkClick r:id="rId4"/>
              </a:rPr>
              <a:t>https://disponibilizacionweb.onrender.com</a:t>
            </a:r>
            <a:r>
              <a:rPr lang="es-ES" sz="2400" dirty="0" smtClean="0">
                <a:latin typeface="Nasalization" panose="020B0604020202020204" pitchFamily="34" charset="0"/>
                <a:hlinkClick r:id="rId4"/>
              </a:rPr>
              <a:t>/</a:t>
            </a:r>
            <a:endParaRPr lang="es-ES" sz="2400" dirty="0" smtClean="0">
              <a:latin typeface="Nasalization" panose="020B0604020202020204" pitchFamily="34" charset="0"/>
            </a:endParaRPr>
          </a:p>
        </p:txBody>
      </p:sp>
      <p:sp>
        <p:nvSpPr>
          <p:cNvPr id="7" name="titulo"/>
          <p:cNvSpPr/>
          <p:nvPr/>
        </p:nvSpPr>
        <p:spPr>
          <a:xfrm>
            <a:off x="-16329" y="21446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SISTEMA FUNCIONANDO 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5250509" y="2108711"/>
            <a:ext cx="6620363" cy="59742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13 Rectángulo"/>
          <p:cNvSpPr/>
          <p:nvPr/>
        </p:nvSpPr>
        <p:spPr>
          <a:xfrm>
            <a:off x="5258985" y="2184506"/>
            <a:ext cx="6594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smtClean="0">
                <a:latin typeface="Nasalization" pitchFamily="34" charset="0"/>
              </a:rPr>
              <a:t>Crear Oferta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5246155" y="2919712"/>
            <a:ext cx="6620363" cy="636781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5273994" y="3821341"/>
            <a:ext cx="6620363" cy="59742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+mj-lt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5246154" y="3034868"/>
            <a:ext cx="6607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Postulación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5243976" y="3897136"/>
            <a:ext cx="6624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Predicción</a:t>
            </a:r>
            <a:endParaRPr lang="es-AR" sz="2400" dirty="0">
              <a:latin typeface="Nasalization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6475779" y="1354324"/>
            <a:ext cx="4191132" cy="677579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19 Rectángulo"/>
          <p:cNvSpPr/>
          <p:nvPr/>
        </p:nvSpPr>
        <p:spPr>
          <a:xfrm>
            <a:off x="6475778" y="1431503"/>
            <a:ext cx="4191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 smtClean="0">
                <a:latin typeface="Nasalization" pitchFamily="34" charset="0"/>
              </a:rPr>
              <a:t>FLUJOS</a:t>
            </a:r>
            <a:endParaRPr lang="es-AR" sz="2800" dirty="0" smtClean="0">
              <a:latin typeface="Nasalization" pitchFamily="34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5289003" y="4723249"/>
            <a:ext cx="6620363" cy="59742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+mj-lt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5258985" y="4799044"/>
            <a:ext cx="6624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Nasalization" pitchFamily="34" charset="0"/>
              </a:rPr>
              <a:t>Gestión De Roles</a:t>
            </a:r>
          </a:p>
        </p:txBody>
      </p:sp>
    </p:spTree>
    <p:extLst>
      <p:ext uri="{BB962C8B-B14F-4D97-AF65-F5344CB8AC3E}">
        <p14:creationId xmlns:p14="http://schemas.microsoft.com/office/powerpoint/2010/main" val="400001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/>
      <p:bldP spid="22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"/>
          <p:cNvSpPr/>
          <p:nvPr/>
        </p:nvSpPr>
        <p:spPr>
          <a:xfrm>
            <a:off x="-16329" y="14527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TEGNOLOGIAS</a:t>
            </a:r>
          </a:p>
        </p:txBody>
      </p:sp>
      <p:sp>
        <p:nvSpPr>
          <p:cNvPr id="6" name="Recuadro Postulacion"/>
          <p:cNvSpPr/>
          <p:nvPr/>
        </p:nvSpPr>
        <p:spPr>
          <a:xfrm>
            <a:off x="415272" y="956292"/>
            <a:ext cx="11472700" cy="5157436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8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9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0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37" name="Rectángulo 3"/>
          <p:cNvSpPr/>
          <p:nvPr/>
        </p:nvSpPr>
        <p:spPr>
          <a:xfrm>
            <a:off x="4365892" y="1126926"/>
            <a:ext cx="315860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 3"/>
          <p:cNvSpPr/>
          <p:nvPr/>
        </p:nvSpPr>
        <p:spPr>
          <a:xfrm>
            <a:off x="6686496" y="2117113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CuadroTexto"/>
          <p:cNvSpPr txBox="1"/>
          <p:nvPr/>
        </p:nvSpPr>
        <p:spPr>
          <a:xfrm>
            <a:off x="4386653" y="1217873"/>
            <a:ext cx="311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+mj-lt"/>
              </a:rPr>
              <a:t>USADAS</a:t>
            </a:r>
            <a:endParaRPr lang="es-AR" sz="2400" dirty="0">
              <a:latin typeface="+mj-lt"/>
            </a:endParaRPr>
          </a:p>
        </p:txBody>
      </p:sp>
      <p:sp>
        <p:nvSpPr>
          <p:cNvPr id="40" name="Rectángulo 3"/>
          <p:cNvSpPr/>
          <p:nvPr/>
        </p:nvSpPr>
        <p:spPr>
          <a:xfrm>
            <a:off x="722909" y="2114342"/>
            <a:ext cx="468179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1" name="Rectángulo 3"/>
          <p:cNvSpPr/>
          <p:nvPr/>
        </p:nvSpPr>
        <p:spPr>
          <a:xfrm>
            <a:off x="725629" y="2866144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2" name="Rectángulo 3"/>
          <p:cNvSpPr/>
          <p:nvPr/>
        </p:nvSpPr>
        <p:spPr>
          <a:xfrm>
            <a:off x="725628" y="3578992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Rectángulo 3"/>
          <p:cNvSpPr/>
          <p:nvPr/>
        </p:nvSpPr>
        <p:spPr>
          <a:xfrm>
            <a:off x="725630" y="4330794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 3"/>
          <p:cNvSpPr/>
          <p:nvPr/>
        </p:nvSpPr>
        <p:spPr>
          <a:xfrm>
            <a:off x="725630" y="5115338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6" name="Rectángulo 3"/>
          <p:cNvSpPr/>
          <p:nvPr/>
        </p:nvSpPr>
        <p:spPr>
          <a:xfrm>
            <a:off x="6674465" y="2894214"/>
            <a:ext cx="468179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7" name="Rectángulo 3"/>
          <p:cNvSpPr/>
          <p:nvPr/>
        </p:nvSpPr>
        <p:spPr>
          <a:xfrm>
            <a:off x="6677185" y="3646016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8" name="Rectángulo 3"/>
          <p:cNvSpPr/>
          <p:nvPr/>
        </p:nvSpPr>
        <p:spPr>
          <a:xfrm>
            <a:off x="6677184" y="4358864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9" name="Rectángulo 3"/>
          <p:cNvSpPr/>
          <p:nvPr/>
        </p:nvSpPr>
        <p:spPr>
          <a:xfrm>
            <a:off x="6677186" y="5110666"/>
            <a:ext cx="467907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2" name="logo wp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983" y="2217985"/>
            <a:ext cx="435151" cy="4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logo discor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259" y="2218548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logo gmail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534" y="2218548"/>
            <a:ext cx="43515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logo html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8890" y="2153408"/>
            <a:ext cx="578625" cy="5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logo cs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2343" y="2135564"/>
            <a:ext cx="435150" cy="6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logo js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62319" y="2189889"/>
            <a:ext cx="614298" cy="6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logo  python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01455" y="2209014"/>
            <a:ext cx="524901" cy="57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logo github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3944" y="3015210"/>
            <a:ext cx="43515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logo word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0143" y="3668236"/>
            <a:ext cx="524901" cy="4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logo exel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01836" y="3652962"/>
            <a:ext cx="557265" cy="5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logo pawer point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65892" y="3668228"/>
            <a:ext cx="557266" cy="50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logo visual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37493" y="3017849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logo drawio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92245" y="4471013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logo mirro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23945" y="4471013"/>
            <a:ext cx="435149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logo chatGPT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123899" y="5197894"/>
            <a:ext cx="845000" cy="4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logo copilot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15658" y="5198469"/>
            <a:ext cx="524900" cy="4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logo drive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12913" y="2953558"/>
            <a:ext cx="524902" cy="52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logo skylearn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49858" y="3731371"/>
            <a:ext cx="806497" cy="4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logo pandas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897797" y="3731367"/>
            <a:ext cx="1075016" cy="4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725629" y="2258060"/>
            <a:ext cx="209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Comunicación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99754" y="3003258"/>
            <a:ext cx="22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Almacenamiento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46999" y="3715665"/>
            <a:ext cx="231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Documentación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746999" y="4495978"/>
            <a:ext cx="17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Diagramas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799754" y="5247780"/>
            <a:ext cx="20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 err="1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IA’s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6700677" y="2258060"/>
            <a:ext cx="16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Lenguajes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6677186" y="3036166"/>
            <a:ext cx="13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IDE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6677184" y="3783130"/>
            <a:ext cx="17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Librerías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700677" y="4467908"/>
            <a:ext cx="197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Base </a:t>
            </a:r>
            <a:r>
              <a:rPr lang="es-ES" dirty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de </a:t>
            </a: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datos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6688759" y="5250884"/>
            <a:ext cx="26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err="1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Gestion</a:t>
            </a: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 </a:t>
            </a:r>
            <a:r>
              <a:rPr lang="es-ES" dirty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del </a:t>
            </a:r>
            <a:r>
              <a:rPr lang="es-ES" dirty="0" err="1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Backlog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pic>
        <p:nvPicPr>
          <p:cNvPr id="32" name="Imagen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5" y="5231961"/>
            <a:ext cx="1438279" cy="410313"/>
          </a:xfrm>
          <a:prstGeom prst="rect">
            <a:avLst/>
          </a:prstGeom>
        </p:spPr>
      </p:pic>
      <p:pic>
        <p:nvPicPr>
          <p:cNvPr id="34" name="33 Imagen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8919" l="811" r="100000">
                        <a14:foregroundMark x1="85405" y1="8919" x2="73514" y2="75676"/>
                        <a14:foregroundMark x1="77297" y1="23784" x2="58649" y2="78108"/>
                        <a14:foregroundMark x1="51622" y1="68378" x2="75946" y2="10811"/>
                        <a14:foregroundMark x1="66757" y1="23243" x2="75405" y2="10541"/>
                        <a14:foregroundMark x1="67568" y1="23784" x2="50811" y2="55676"/>
                        <a14:foregroundMark x1="55676" y1="66216" x2="59459" y2="90270"/>
                        <a14:foregroundMark x1="59459" y1="85405" x2="60811" y2="67568"/>
                        <a14:foregroundMark x1="82432" y1="16216" x2="81351" y2="31351"/>
                        <a14:foregroundMark x1="77297" y1="19730" x2="81351" y2="24595"/>
                        <a14:foregroundMark x1="51622" y1="65405" x2="66757" y2="20541"/>
                        <a14:foregroundMark x1="60270" y1="93243" x2="58378" y2="85405"/>
                        <a14:foregroundMark x1="75405" y1="10270" x2="83243" y2="5405"/>
                        <a14:foregroundMark x1="84865" y1="5405" x2="84865" y2="5405"/>
                        <a14:foregroundMark x1="87838" y1="5405" x2="87838" y2="5405"/>
                        <a14:foregroundMark x1="90270" y1="7568" x2="90270" y2="7568"/>
                        <a14:foregroundMark x1="90811" y1="7838" x2="90811" y2="7838"/>
                        <a14:foregroundMark x1="91892" y1="9459" x2="91892" y2="9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79" y="4408124"/>
            <a:ext cx="600986" cy="600986"/>
          </a:xfrm>
          <a:prstGeom prst="rect">
            <a:avLst/>
          </a:prstGeom>
        </p:spPr>
      </p:pic>
      <p:sp>
        <p:nvSpPr>
          <p:cNvPr id="35" name="34 Rectángulo"/>
          <p:cNvSpPr/>
          <p:nvPr/>
        </p:nvSpPr>
        <p:spPr>
          <a:xfrm>
            <a:off x="415272" y="956292"/>
            <a:ext cx="11472700" cy="515743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Recuadro Postulacion"/>
          <p:cNvSpPr/>
          <p:nvPr/>
        </p:nvSpPr>
        <p:spPr>
          <a:xfrm>
            <a:off x="3292245" y="2299107"/>
            <a:ext cx="5364522" cy="2302506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0" name="Rectángulo 3"/>
          <p:cNvSpPr/>
          <p:nvPr/>
        </p:nvSpPr>
        <p:spPr>
          <a:xfrm>
            <a:off x="4395205" y="2506396"/>
            <a:ext cx="3158602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4" name="Rectángulo 3"/>
          <p:cNvSpPr/>
          <p:nvPr/>
        </p:nvSpPr>
        <p:spPr>
          <a:xfrm>
            <a:off x="3634969" y="3434752"/>
            <a:ext cx="4679073" cy="643560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65" name="logo mySQL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739938" y="3571866"/>
            <a:ext cx="806500" cy="41485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65 CuadroTexto"/>
          <p:cNvSpPr txBox="1"/>
          <p:nvPr/>
        </p:nvSpPr>
        <p:spPr>
          <a:xfrm>
            <a:off x="3634969" y="3571866"/>
            <a:ext cx="20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86D1D8"/>
              </a:buClr>
              <a:buSzPts val="2240"/>
            </a:pP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Base </a:t>
            </a:r>
            <a:r>
              <a:rPr lang="es-ES" dirty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de </a:t>
            </a:r>
            <a:r>
              <a:rPr lang="es-ES" dirty="0" smtClean="0">
                <a:solidFill>
                  <a:schemeClr val="lt1"/>
                </a:solidFill>
                <a:latin typeface="+mj-lt"/>
                <a:ea typeface="Overlock"/>
                <a:cs typeface="Overlock"/>
                <a:sym typeface="Overlock"/>
              </a:rPr>
              <a:t>datos</a:t>
            </a:r>
            <a:endParaRPr lang="es-ES" dirty="0">
              <a:solidFill>
                <a:schemeClr val="lt1"/>
              </a:solidFill>
              <a:latin typeface="+mj-lt"/>
              <a:ea typeface="Overlock"/>
              <a:cs typeface="Overlock"/>
              <a:sym typeface="Overlock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4415967" y="2597343"/>
            <a:ext cx="311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+mj-lt"/>
              </a:rPr>
              <a:t>DESECHADOS</a:t>
            </a:r>
            <a:endParaRPr lang="es-A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9182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3" grpId="0"/>
      <p:bldP spid="5" grpId="0"/>
      <p:bldP spid="7" grpId="0"/>
      <p:bldP spid="33" grpId="0"/>
      <p:bldP spid="52" grpId="0"/>
      <p:bldP spid="54" grpId="0"/>
      <p:bldP spid="55" grpId="0"/>
      <p:bldP spid="61" grpId="0"/>
      <p:bldP spid="62" grpId="0"/>
      <p:bldP spid="63" grpId="0"/>
      <p:bldP spid="35" grpId="0" animBg="1"/>
      <p:bldP spid="53" grpId="0" animBg="1"/>
      <p:bldP spid="60" grpId="0" animBg="1"/>
      <p:bldP spid="64" grpId="0" animBg="1"/>
      <p:bldP spid="66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uadro General"/>
          <p:cNvSpPr/>
          <p:nvPr/>
        </p:nvSpPr>
        <p:spPr>
          <a:xfrm>
            <a:off x="97555" y="948181"/>
            <a:ext cx="2336039" cy="463911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 Titulo"/>
          <p:cNvSpPr/>
          <p:nvPr/>
        </p:nvSpPr>
        <p:spPr>
          <a:xfrm>
            <a:off x="97554" y="967840"/>
            <a:ext cx="2336039" cy="4568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kern="1200" dirty="0" smtClean="0">
                <a:latin typeface="Nasalization" panose="020B0604020202020204" pitchFamily="34" charset="0"/>
              </a:rPr>
              <a:t>SPRINT 1</a:t>
            </a:r>
            <a:endParaRPr lang="es-AR" sz="2400" b="1" dirty="0" smtClean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b="0" i="0" u="none" kern="1200" dirty="0" smtClean="0">
              <a:latin typeface="Nasalization" pitchFamily="34" charset="0"/>
            </a:endParaRPr>
          </a:p>
        </p:txBody>
      </p:sp>
      <p:sp>
        <p:nvSpPr>
          <p:cNvPr id="14" name="Recuadro Postulacion"/>
          <p:cNvSpPr/>
          <p:nvPr/>
        </p:nvSpPr>
        <p:spPr>
          <a:xfrm>
            <a:off x="318510" y="1460397"/>
            <a:ext cx="1976981" cy="77280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Text Postulacion"/>
          <p:cNvSpPr txBox="1"/>
          <p:nvPr/>
        </p:nvSpPr>
        <p:spPr>
          <a:xfrm>
            <a:off x="392397" y="1582567"/>
            <a:ext cx="188748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INICIO DE SESION</a:t>
            </a:r>
            <a:endParaRPr lang="es-ES" sz="1600" b="1" u="sng" dirty="0">
              <a:latin typeface="Nasalization" pitchFamily="34" charset="0"/>
            </a:endParaRPr>
          </a:p>
        </p:txBody>
      </p:sp>
      <p:grpSp>
        <p:nvGrpSpPr>
          <p:cNvPr id="15" name="Interfaz"/>
          <p:cNvGrpSpPr/>
          <p:nvPr/>
        </p:nvGrpSpPr>
        <p:grpSpPr>
          <a:xfrm>
            <a:off x="1" y="5938571"/>
            <a:ext cx="12191999" cy="971505"/>
            <a:chOff x="1" y="5938571"/>
            <a:chExt cx="12191999" cy="971505"/>
          </a:xfrm>
        </p:grpSpPr>
        <p:pic>
          <p:nvPicPr>
            <p:cNvPr id="17" name="PerfectMach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6" t="8734" r="12890" b="8149"/>
            <a:stretch/>
          </p:blipFill>
          <p:spPr>
            <a:xfrm>
              <a:off x="1" y="5938571"/>
              <a:ext cx="1451254" cy="91942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softEdge rad="6350"/>
            </a:effectLst>
          </p:spPr>
        </p:pic>
        <p:pic>
          <p:nvPicPr>
            <p:cNvPr id="18" name="Apptitud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" t="28928" r="10861" b="31625"/>
            <a:stretch/>
          </p:blipFill>
          <p:spPr>
            <a:xfrm>
              <a:off x="9267474" y="6113727"/>
              <a:ext cx="2924526" cy="796349"/>
            </a:xfrm>
            <a:prstGeom prst="rect">
              <a:avLst/>
            </a:prstGeom>
            <a:effectLst>
              <a:glow rad="76200">
                <a:schemeClr val="tx1">
                  <a:lumMod val="95000"/>
                  <a:alpha val="40000"/>
                </a:schemeClr>
              </a:glow>
              <a:softEdge rad="6350"/>
            </a:effectLst>
          </p:spPr>
        </p:pic>
      </p:grpSp>
      <p:sp>
        <p:nvSpPr>
          <p:cNvPr id="19" name="Recuadro Postulacion"/>
          <p:cNvSpPr/>
          <p:nvPr/>
        </p:nvSpPr>
        <p:spPr>
          <a:xfrm>
            <a:off x="318512" y="2390600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Text Postulacion"/>
          <p:cNvSpPr txBox="1"/>
          <p:nvPr/>
        </p:nvSpPr>
        <p:spPr>
          <a:xfrm>
            <a:off x="305776" y="2544602"/>
            <a:ext cx="195670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MODELO DE PREDICCION</a:t>
            </a:r>
            <a:endParaRPr lang="es-ES" sz="1600" b="1" u="sng" dirty="0" smtClean="0">
              <a:latin typeface="Nasalization" pitchFamily="34" charset="0"/>
            </a:endParaRPr>
          </a:p>
        </p:txBody>
      </p:sp>
      <p:sp>
        <p:nvSpPr>
          <p:cNvPr id="16" name="titulo"/>
          <p:cNvSpPr/>
          <p:nvPr/>
        </p:nvSpPr>
        <p:spPr>
          <a:xfrm>
            <a:off x="0" y="13431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0"/>
                <a:solidFill>
                  <a:srgbClr val="53E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salization" panose="020B0604020202020204" pitchFamily="34" charset="0"/>
                <a:ea typeface="Artifakt Element" panose="020B0503050000020004" pitchFamily="34" charset="0"/>
              </a:rPr>
              <a:t>SPRINTS</a:t>
            </a:r>
            <a:endParaRPr lang="es-ES" sz="4800" dirty="0">
              <a:ln w="0"/>
              <a:solidFill>
                <a:srgbClr val="53E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salization" panose="020B0604020202020204" pitchFamily="34" charset="0"/>
              <a:ea typeface="Artifakt Element" panose="020B0503050000020004" pitchFamily="34" charset="0"/>
            </a:endParaRPr>
          </a:p>
        </p:txBody>
      </p:sp>
      <p:sp>
        <p:nvSpPr>
          <p:cNvPr id="26" name="Recuadro Postulacion"/>
          <p:cNvSpPr/>
          <p:nvPr/>
        </p:nvSpPr>
        <p:spPr>
          <a:xfrm>
            <a:off x="293146" y="3345539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Text Postulacion"/>
          <p:cNvSpPr txBox="1"/>
          <p:nvPr/>
        </p:nvSpPr>
        <p:spPr>
          <a:xfrm>
            <a:off x="280410" y="3499541"/>
            <a:ext cx="195670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FORMULARIO POSTULACION</a:t>
            </a:r>
            <a:endParaRPr lang="es-ES" sz="1600" b="1" u="sng" dirty="0" smtClean="0">
              <a:latin typeface="Nasalization" pitchFamily="34" charset="0"/>
            </a:endParaRPr>
          </a:p>
        </p:txBody>
      </p:sp>
      <p:sp>
        <p:nvSpPr>
          <p:cNvPr id="30" name="Recuadro Postulacion"/>
          <p:cNvSpPr/>
          <p:nvPr/>
        </p:nvSpPr>
        <p:spPr>
          <a:xfrm>
            <a:off x="293145" y="4409841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1" name="Text Postulacion"/>
          <p:cNvSpPr txBox="1"/>
          <p:nvPr/>
        </p:nvSpPr>
        <p:spPr>
          <a:xfrm>
            <a:off x="280409" y="4474943"/>
            <a:ext cx="195670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VISUALIZACION DE RESULTADOS</a:t>
            </a:r>
            <a:endParaRPr lang="es-ES" sz="1600" b="1" u="sng" dirty="0" smtClean="0">
              <a:latin typeface="Nasalization" pitchFamily="34" charset="0"/>
            </a:endParaRPr>
          </a:p>
        </p:txBody>
      </p:sp>
      <p:sp>
        <p:nvSpPr>
          <p:cNvPr id="32" name="Recuadro General"/>
          <p:cNvSpPr/>
          <p:nvPr/>
        </p:nvSpPr>
        <p:spPr>
          <a:xfrm>
            <a:off x="2547941" y="952763"/>
            <a:ext cx="2336039" cy="463911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Text Titulo"/>
          <p:cNvSpPr/>
          <p:nvPr/>
        </p:nvSpPr>
        <p:spPr>
          <a:xfrm>
            <a:off x="2547941" y="962901"/>
            <a:ext cx="2336039" cy="4568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kern="1200" dirty="0" smtClean="0">
                <a:latin typeface="Nasalization" panose="020B0604020202020204" pitchFamily="34" charset="0"/>
              </a:rPr>
              <a:t>SPRINT 2</a:t>
            </a:r>
            <a:endParaRPr lang="es-AR" sz="2400" b="1" dirty="0" smtClean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b="0" i="0" u="none" kern="1200" dirty="0" smtClean="0">
              <a:latin typeface="Nasalization" pitchFamily="34" charset="0"/>
            </a:endParaRPr>
          </a:p>
        </p:txBody>
      </p:sp>
      <p:sp>
        <p:nvSpPr>
          <p:cNvPr id="34" name="Recuadro Postulacion"/>
          <p:cNvSpPr/>
          <p:nvPr/>
        </p:nvSpPr>
        <p:spPr>
          <a:xfrm>
            <a:off x="2768896" y="1479969"/>
            <a:ext cx="1976981" cy="77280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5" name="Text Postulacion"/>
          <p:cNvSpPr txBox="1"/>
          <p:nvPr/>
        </p:nvSpPr>
        <p:spPr>
          <a:xfrm>
            <a:off x="2701506" y="1561048"/>
            <a:ext cx="21117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ETIQUTAS CONFIGURABLES</a:t>
            </a:r>
            <a:endParaRPr lang="es-ES" sz="1600" b="1" u="sng" dirty="0">
              <a:latin typeface="Nasalization" pitchFamily="34" charset="0"/>
            </a:endParaRPr>
          </a:p>
        </p:txBody>
      </p:sp>
      <p:sp>
        <p:nvSpPr>
          <p:cNvPr id="36" name="Recuadro Postulacion"/>
          <p:cNvSpPr/>
          <p:nvPr/>
        </p:nvSpPr>
        <p:spPr>
          <a:xfrm>
            <a:off x="2768898" y="2410172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7" name="Text Postulacion"/>
          <p:cNvSpPr txBox="1"/>
          <p:nvPr/>
        </p:nvSpPr>
        <p:spPr>
          <a:xfrm>
            <a:off x="2794262" y="2614974"/>
            <a:ext cx="195670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RONKING </a:t>
            </a:r>
            <a:endParaRPr lang="es-ES" sz="1600" b="1" u="sng" dirty="0" smtClean="0">
              <a:latin typeface="Nasalization" pitchFamily="34" charset="0"/>
            </a:endParaRPr>
          </a:p>
        </p:txBody>
      </p:sp>
      <p:sp>
        <p:nvSpPr>
          <p:cNvPr id="38" name="Recuadro Postulacion"/>
          <p:cNvSpPr/>
          <p:nvPr/>
        </p:nvSpPr>
        <p:spPr>
          <a:xfrm>
            <a:off x="2743532" y="3365111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Text Postulacion"/>
          <p:cNvSpPr txBox="1"/>
          <p:nvPr/>
        </p:nvSpPr>
        <p:spPr>
          <a:xfrm>
            <a:off x="2743532" y="3541640"/>
            <a:ext cx="195670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ENVIO DE MAIL</a:t>
            </a:r>
            <a:endParaRPr lang="es-ES" sz="1600" b="1" u="sng" dirty="0" smtClean="0">
              <a:latin typeface="Nasalization" pitchFamily="34" charset="0"/>
            </a:endParaRPr>
          </a:p>
        </p:txBody>
      </p:sp>
      <p:sp>
        <p:nvSpPr>
          <p:cNvPr id="60" name="Recuadro General"/>
          <p:cNvSpPr/>
          <p:nvPr/>
        </p:nvSpPr>
        <p:spPr>
          <a:xfrm>
            <a:off x="4957443" y="948181"/>
            <a:ext cx="2336039" cy="463911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1" name="Text Titulo"/>
          <p:cNvSpPr/>
          <p:nvPr/>
        </p:nvSpPr>
        <p:spPr>
          <a:xfrm>
            <a:off x="4957443" y="955140"/>
            <a:ext cx="2336039" cy="39186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kern="1200" dirty="0" smtClean="0">
                <a:latin typeface="Nasalization" panose="020B0604020202020204" pitchFamily="34" charset="0"/>
              </a:rPr>
              <a:t>SPRINT 3</a:t>
            </a:r>
            <a:endParaRPr lang="es-AR" sz="2400" b="1" dirty="0" smtClean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b="0" i="0" u="none" kern="1200" dirty="0" smtClean="0">
              <a:latin typeface="Nasalization" pitchFamily="34" charset="0"/>
            </a:endParaRPr>
          </a:p>
        </p:txBody>
      </p:sp>
      <p:sp>
        <p:nvSpPr>
          <p:cNvPr id="62" name="Recuadro Postulacion"/>
          <p:cNvSpPr/>
          <p:nvPr/>
        </p:nvSpPr>
        <p:spPr>
          <a:xfrm>
            <a:off x="5163408" y="1460397"/>
            <a:ext cx="1976981" cy="77280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3" name="Text Postulacion"/>
          <p:cNvSpPr txBox="1"/>
          <p:nvPr/>
        </p:nvSpPr>
        <p:spPr>
          <a:xfrm>
            <a:off x="5232632" y="1542631"/>
            <a:ext cx="188748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OFERTAS LABORALES</a:t>
            </a:r>
            <a:endParaRPr lang="es-ES" sz="1600" b="1" u="sng" dirty="0">
              <a:latin typeface="Nasalization" pitchFamily="34" charset="0"/>
            </a:endParaRPr>
          </a:p>
        </p:txBody>
      </p:sp>
      <p:sp>
        <p:nvSpPr>
          <p:cNvPr id="64" name="Recuadro Postulacion"/>
          <p:cNvSpPr/>
          <p:nvPr/>
        </p:nvSpPr>
        <p:spPr>
          <a:xfrm>
            <a:off x="5163410" y="2390600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600" dirty="0"/>
          </a:p>
        </p:txBody>
      </p:sp>
      <p:sp>
        <p:nvSpPr>
          <p:cNvPr id="65" name="Text Postulacion"/>
          <p:cNvSpPr txBox="1"/>
          <p:nvPr/>
        </p:nvSpPr>
        <p:spPr>
          <a:xfrm>
            <a:off x="5188774" y="2595402"/>
            <a:ext cx="195670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METRICAS</a:t>
            </a:r>
            <a:endParaRPr lang="es-ES" sz="1600" b="1" u="sng" dirty="0" smtClean="0">
              <a:latin typeface="Nasalization" pitchFamily="34" charset="0"/>
            </a:endParaRPr>
          </a:p>
        </p:txBody>
      </p:sp>
      <p:sp>
        <p:nvSpPr>
          <p:cNvPr id="66" name="Recuadro Postulacion"/>
          <p:cNvSpPr/>
          <p:nvPr/>
        </p:nvSpPr>
        <p:spPr>
          <a:xfrm>
            <a:off x="5138044" y="3345539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7" name="Text Postulacion"/>
          <p:cNvSpPr txBox="1"/>
          <p:nvPr/>
        </p:nvSpPr>
        <p:spPr>
          <a:xfrm>
            <a:off x="5163408" y="3416990"/>
            <a:ext cx="195670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POSTULACION PDF - DOCX</a:t>
            </a:r>
            <a:endParaRPr lang="es-ES" sz="1600" b="1" u="sng" dirty="0" smtClean="0">
              <a:latin typeface="Nasalization" pitchFamily="34" charset="0"/>
            </a:endParaRPr>
          </a:p>
        </p:txBody>
      </p:sp>
      <p:sp>
        <p:nvSpPr>
          <p:cNvPr id="88" name="Recuadro General"/>
          <p:cNvSpPr/>
          <p:nvPr/>
        </p:nvSpPr>
        <p:spPr>
          <a:xfrm>
            <a:off x="7348985" y="954470"/>
            <a:ext cx="2336039" cy="463911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9" name="Text Titulo"/>
          <p:cNvSpPr/>
          <p:nvPr/>
        </p:nvSpPr>
        <p:spPr>
          <a:xfrm>
            <a:off x="7348985" y="959917"/>
            <a:ext cx="2336039" cy="4568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kern="1200" dirty="0" smtClean="0">
                <a:latin typeface="Nasalization" panose="020B0604020202020204" pitchFamily="34" charset="0"/>
              </a:rPr>
              <a:t>SPRINT 4</a:t>
            </a:r>
            <a:endParaRPr lang="es-AR" sz="2400" b="1" dirty="0" smtClean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b="0" i="0" u="none" kern="1200" dirty="0" smtClean="0">
              <a:latin typeface="Nasalization" pitchFamily="34" charset="0"/>
            </a:endParaRPr>
          </a:p>
        </p:txBody>
      </p:sp>
      <p:sp>
        <p:nvSpPr>
          <p:cNvPr id="90" name="Recuadro Postulacion"/>
          <p:cNvSpPr/>
          <p:nvPr/>
        </p:nvSpPr>
        <p:spPr>
          <a:xfrm>
            <a:off x="7569940" y="1451696"/>
            <a:ext cx="1976981" cy="77280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1" name="Text Postulacion"/>
          <p:cNvSpPr txBox="1"/>
          <p:nvPr/>
        </p:nvSpPr>
        <p:spPr>
          <a:xfrm>
            <a:off x="7506405" y="1525836"/>
            <a:ext cx="208971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ACTUALIZACION </a:t>
            </a:r>
            <a:br>
              <a:rPr lang="es-ES" sz="1600" b="1" u="sng" dirty="0" smtClean="0">
                <a:latin typeface="Nasalization" pitchFamily="34" charset="0"/>
              </a:rPr>
            </a:br>
            <a:r>
              <a:rPr lang="es-ES" sz="1600" b="1" u="sng" dirty="0" smtClean="0">
                <a:latin typeface="Nasalization" pitchFamily="34" charset="0"/>
              </a:rPr>
              <a:t>MODELO</a:t>
            </a:r>
            <a:endParaRPr lang="es-ES" sz="1600" b="1" u="sng" dirty="0">
              <a:latin typeface="Nasalization" pitchFamily="34" charset="0"/>
            </a:endParaRPr>
          </a:p>
        </p:txBody>
      </p:sp>
      <p:sp>
        <p:nvSpPr>
          <p:cNvPr id="92" name="Recuadro Postulacion"/>
          <p:cNvSpPr/>
          <p:nvPr/>
        </p:nvSpPr>
        <p:spPr>
          <a:xfrm>
            <a:off x="7569942" y="2381899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3" name="Text Postulacion"/>
          <p:cNvSpPr txBox="1"/>
          <p:nvPr/>
        </p:nvSpPr>
        <p:spPr>
          <a:xfrm>
            <a:off x="7595306" y="2470752"/>
            <a:ext cx="195670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RESTRIGCION TAMAÑO</a:t>
            </a:r>
            <a:endParaRPr lang="es-ES" sz="1600" b="1" u="sng" dirty="0" smtClean="0">
              <a:latin typeface="Nasalization" pitchFamily="34" charset="0"/>
            </a:endParaRPr>
          </a:p>
        </p:txBody>
      </p:sp>
      <p:sp>
        <p:nvSpPr>
          <p:cNvPr id="94" name="Recuadro Postulacion"/>
          <p:cNvSpPr/>
          <p:nvPr/>
        </p:nvSpPr>
        <p:spPr>
          <a:xfrm>
            <a:off x="7544576" y="3336838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5" name="Text Postulacion"/>
          <p:cNvSpPr txBox="1"/>
          <p:nvPr/>
        </p:nvSpPr>
        <p:spPr>
          <a:xfrm>
            <a:off x="7569940" y="3541640"/>
            <a:ext cx="195670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b="1" u="sng" dirty="0" smtClean="0">
                <a:latin typeface="Nasalization" pitchFamily="34" charset="0"/>
              </a:rPr>
              <a:t>ROLES</a:t>
            </a:r>
            <a:endParaRPr lang="es-ES" sz="1600" b="1" u="sng" dirty="0">
              <a:latin typeface="Nasalization" pitchFamily="34" charset="0"/>
            </a:endParaRPr>
          </a:p>
        </p:txBody>
      </p:sp>
      <p:sp>
        <p:nvSpPr>
          <p:cNvPr id="96" name="Recuadro General"/>
          <p:cNvSpPr/>
          <p:nvPr/>
        </p:nvSpPr>
        <p:spPr>
          <a:xfrm>
            <a:off x="9743497" y="949888"/>
            <a:ext cx="2336039" cy="463911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7" name="Text Titulo"/>
          <p:cNvSpPr/>
          <p:nvPr/>
        </p:nvSpPr>
        <p:spPr>
          <a:xfrm>
            <a:off x="9743497" y="948181"/>
            <a:ext cx="2336039" cy="4568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kern="1200" dirty="0" smtClean="0">
                <a:latin typeface="Nasalization" panose="020B0604020202020204" pitchFamily="34" charset="0"/>
              </a:rPr>
              <a:t>SPRINT 5</a:t>
            </a:r>
            <a:endParaRPr lang="es-AR" sz="2400" b="1" dirty="0" smtClean="0">
              <a:latin typeface="Nasalization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dirty="0" smtClean="0">
              <a:latin typeface="Nasalization" panose="020B0604020202020204" pitchFamily="34" charset="0"/>
            </a:endParaRP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kern="1200" dirty="0" smtClean="0">
              <a:latin typeface="Nasalization" panose="020B0604020202020204" pitchFamily="34" charset="0"/>
            </a:endParaRPr>
          </a:p>
          <a:p>
            <a:pPr lvl="0" algn="ctr" defTabSz="1111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2400" b="0" i="0" u="none" kern="1200" dirty="0" smtClean="0">
              <a:latin typeface="Nasalization" pitchFamily="34" charset="0"/>
            </a:endParaRPr>
          </a:p>
        </p:txBody>
      </p:sp>
      <p:sp>
        <p:nvSpPr>
          <p:cNvPr id="98" name="Recuadro Postulacion"/>
          <p:cNvSpPr/>
          <p:nvPr/>
        </p:nvSpPr>
        <p:spPr>
          <a:xfrm>
            <a:off x="9964452" y="1432124"/>
            <a:ext cx="1976981" cy="772803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Text Postulacion"/>
          <p:cNvSpPr txBox="1"/>
          <p:nvPr/>
        </p:nvSpPr>
        <p:spPr>
          <a:xfrm>
            <a:off x="9989818" y="1499717"/>
            <a:ext cx="195161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u="sng" dirty="0" smtClean="0">
                <a:latin typeface="Nasalization" pitchFamily="34" charset="0"/>
              </a:rPr>
              <a:t>MULTI</a:t>
            </a:r>
            <a:br>
              <a:rPr lang="es-ES" b="1" u="sng" dirty="0" smtClean="0">
                <a:latin typeface="Nasalization" pitchFamily="34" charset="0"/>
              </a:rPr>
            </a:br>
            <a:r>
              <a:rPr lang="es-ES" b="1" u="sng" dirty="0" smtClean="0">
                <a:latin typeface="Nasalization" pitchFamily="34" charset="0"/>
              </a:rPr>
              <a:t>PLATAFORMA</a:t>
            </a:r>
            <a:endParaRPr lang="es-ES" b="1" u="sng" dirty="0">
              <a:latin typeface="Nasalization" pitchFamily="34" charset="0"/>
            </a:endParaRPr>
          </a:p>
        </p:txBody>
      </p:sp>
      <p:sp>
        <p:nvSpPr>
          <p:cNvPr id="100" name="Recuadro Postulacion"/>
          <p:cNvSpPr/>
          <p:nvPr/>
        </p:nvSpPr>
        <p:spPr>
          <a:xfrm>
            <a:off x="9964454" y="2362327"/>
            <a:ext cx="1976980" cy="802394"/>
          </a:xfrm>
          <a:prstGeom prst="rect">
            <a:avLst/>
          </a:prstGeom>
          <a:solidFill>
            <a:srgbClr val="7030A0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1" name="Text Postulacion"/>
          <p:cNvSpPr txBox="1"/>
          <p:nvPr/>
        </p:nvSpPr>
        <p:spPr>
          <a:xfrm>
            <a:off x="9989818" y="2452187"/>
            <a:ext cx="195161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u="sng" dirty="0" smtClean="0">
                <a:latin typeface="Nasalization" pitchFamily="34" charset="0"/>
              </a:rPr>
              <a:t>INTERFAZ AMIGABLE</a:t>
            </a:r>
          </a:p>
        </p:txBody>
      </p:sp>
    </p:spTree>
    <p:extLst>
      <p:ext uri="{BB962C8B-B14F-4D97-AF65-F5344CB8AC3E}">
        <p14:creationId xmlns:p14="http://schemas.microsoft.com/office/powerpoint/2010/main" val="2657120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2" grpId="0"/>
      <p:bldP spid="19" grpId="0" animBg="1"/>
      <p:bldP spid="20" grpId="0"/>
      <p:bldP spid="26" grpId="0" animBg="1"/>
      <p:bldP spid="27" grpId="0"/>
      <p:bldP spid="30" grpId="0" animBg="1"/>
      <p:bldP spid="31" grpId="0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97" grpId="0"/>
      <p:bldP spid="98" grpId="0" animBg="1"/>
      <p:bldP spid="99" grpId="0"/>
      <p:bldP spid="100" grpId="0" animBg="1"/>
      <p:bldP spid="10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Personalizado 1">
      <a:majorFont>
        <a:latin typeface="Nasalization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4274</TotalTime>
  <Words>343</Words>
  <Application>Microsoft Office PowerPoint</Application>
  <PresentationFormat>Personalizado</PresentationFormat>
  <Paragraphs>153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Gutierrez</dc:creator>
  <cp:lastModifiedBy>Felipe</cp:lastModifiedBy>
  <cp:revision>285</cp:revision>
  <dcterms:created xsi:type="dcterms:W3CDTF">2025-04-30T02:38:34Z</dcterms:created>
  <dcterms:modified xsi:type="dcterms:W3CDTF">2025-06-26T18:16:53Z</dcterms:modified>
</cp:coreProperties>
</file>